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3"/>
  </p:notesMasterIdLst>
  <p:sldIdLst>
    <p:sldId id="331" r:id="rId2"/>
    <p:sldId id="332" r:id="rId3"/>
    <p:sldId id="275" r:id="rId4"/>
    <p:sldId id="262" r:id="rId5"/>
    <p:sldId id="268" r:id="rId6"/>
    <p:sldId id="313" r:id="rId7"/>
    <p:sldId id="279" r:id="rId8"/>
    <p:sldId id="314" r:id="rId9"/>
    <p:sldId id="272" r:id="rId10"/>
    <p:sldId id="333" r:id="rId11"/>
    <p:sldId id="334" r:id="rId12"/>
    <p:sldId id="354" r:id="rId13"/>
    <p:sldId id="335" r:id="rId14"/>
    <p:sldId id="336" r:id="rId15"/>
    <p:sldId id="337" r:id="rId16"/>
    <p:sldId id="338" r:id="rId17"/>
    <p:sldId id="339" r:id="rId18"/>
    <p:sldId id="340" r:id="rId19"/>
    <p:sldId id="341" r:id="rId20"/>
    <p:sldId id="342" r:id="rId21"/>
    <p:sldId id="343" r:id="rId22"/>
    <p:sldId id="344" r:id="rId23"/>
    <p:sldId id="345" r:id="rId24"/>
    <p:sldId id="346" r:id="rId25"/>
    <p:sldId id="347" r:id="rId26"/>
    <p:sldId id="348" r:id="rId27"/>
    <p:sldId id="349" r:id="rId28"/>
    <p:sldId id="399" r:id="rId29"/>
    <p:sldId id="401" r:id="rId30"/>
    <p:sldId id="402" r:id="rId31"/>
    <p:sldId id="350" r:id="rId32"/>
    <p:sldId id="351" r:id="rId33"/>
    <p:sldId id="388" r:id="rId34"/>
    <p:sldId id="352" r:id="rId35"/>
    <p:sldId id="353" r:id="rId36"/>
    <p:sldId id="389" r:id="rId37"/>
    <p:sldId id="390" r:id="rId38"/>
    <p:sldId id="391" r:id="rId39"/>
    <p:sldId id="392" r:id="rId40"/>
    <p:sldId id="393" r:id="rId41"/>
    <p:sldId id="394" r:id="rId42"/>
    <p:sldId id="398" r:id="rId43"/>
    <p:sldId id="397" r:id="rId44"/>
    <p:sldId id="403" r:id="rId45"/>
    <p:sldId id="404" r:id="rId46"/>
    <p:sldId id="405" r:id="rId47"/>
    <p:sldId id="406" r:id="rId48"/>
    <p:sldId id="407" r:id="rId49"/>
    <p:sldId id="409" r:id="rId50"/>
    <p:sldId id="408" r:id="rId51"/>
    <p:sldId id="290" r:id="rId52"/>
  </p:sldIdLst>
  <p:sldSz cx="9144000" cy="5143500" type="screen16x9"/>
  <p:notesSz cx="6858000" cy="9144000"/>
  <p:embeddedFontLst>
    <p:embeddedFont>
      <p:font typeface="Arimo" panose="020F07020304040A0204" pitchFamily="34" charset="0"/>
      <p:regular r:id="rId54"/>
      <p:bold r:id="rId55"/>
      <p:italic r:id="rId56"/>
      <p:boldItalic r:id="rId57"/>
    </p:embeddedFont>
    <p:embeddedFont>
      <p:font typeface="Barlow Semi Condensed" panose="020F0502020204030204" pitchFamily="34" charset="0"/>
      <p:regular r:id="rId58"/>
      <p:bold r:id="rId59"/>
      <p:italic r:id="rId60"/>
      <p:boldItalic r:id="rId61"/>
    </p:embeddedFont>
    <p:embeddedFont>
      <p:font typeface="Barlow Semi Condensed Medium" panose="020F0502020204030204" pitchFamily="34" charset="0"/>
      <p:regular r:id="rId62"/>
      <p:italic r:id="rId63"/>
    </p:embeddedFont>
    <p:embeddedFont>
      <p:font typeface="Bebas Neue" panose="020B0606020202050201" pitchFamily="34" charset="77"/>
      <p:regular r:id="rId64"/>
    </p:embeddedFont>
    <p:embeddedFont>
      <p:font typeface="Calibri" panose="020F0502020204030204" pitchFamily="34" charset="0"/>
      <p:regular r:id="rId65"/>
      <p:bold r:id="rId66"/>
      <p:italic r:id="rId67"/>
      <p:boldItalic r:id="rId68"/>
    </p:embeddedFont>
    <p:embeddedFont>
      <p:font typeface="Malgun Gothic" panose="020B0503020000020004" pitchFamily="34" charset="-127"/>
      <p:regular r:id="rId69"/>
      <p:bold r:id="rId70"/>
    </p:embeddedFont>
    <p:embeddedFont>
      <p:font typeface="Roboto Condensed Light" panose="020F0302020204030204" pitchFamily="34" charset="0"/>
      <p:regular r:id="rId71"/>
      <p: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05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94"/>
    <p:restoredTop sz="95748"/>
  </p:normalViewPr>
  <p:slideViewPr>
    <p:cSldViewPr snapToGrid="0">
      <p:cViewPr varScale="1">
        <p:scale>
          <a:sx n="128" d="100"/>
          <a:sy n="128" d="100"/>
        </p:scale>
        <p:origin x="192" y="4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f5e77e62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f5e77e62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2"/>
        <p:cNvGrpSpPr/>
        <p:nvPr/>
      </p:nvGrpSpPr>
      <p:grpSpPr>
        <a:xfrm>
          <a:off x="0" y="0"/>
          <a:ext cx="0" cy="0"/>
          <a:chOff x="0" y="0"/>
          <a:chExt cx="0" cy="0"/>
        </a:xfrm>
      </p:grpSpPr>
      <p:sp>
        <p:nvSpPr>
          <p:cNvPr id="2263" name="Google Shape;2263;gf5e77e6543_0_1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4" name="Google Shape;2264;gf5e77e6543_0_1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f5e6061853_0_3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f5e6061853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8"/>
        <p:cNvGrpSpPr/>
        <p:nvPr/>
      </p:nvGrpSpPr>
      <p:grpSpPr>
        <a:xfrm>
          <a:off x="0" y="0"/>
          <a:ext cx="0" cy="0"/>
          <a:chOff x="0" y="0"/>
          <a:chExt cx="0" cy="0"/>
        </a:xfrm>
      </p:grpSpPr>
      <p:sp>
        <p:nvSpPr>
          <p:cNvPr id="1389" name="Google Shape;1389;gf61a32cb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0" name="Google Shape;1390;gf61a32cb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f5e6061853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f5e6061853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f5e77e6543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f5e77e6543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f5e77e6543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f5e77e6543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f5e77e6543_0_3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f5e77e6543_0_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800">
                <a:latin typeface="Bebas Neue" panose="020B0606020202050201"/>
                <a:ea typeface="Bebas Neue" panose="020B0606020202050201"/>
                <a:cs typeface="Bebas Neue" panose="020B0606020202050201"/>
                <a:sym typeface="Bebas Neue" panose="020B0606020202050201"/>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852563" y="3464767"/>
            <a:ext cx="3815400" cy="214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600">
                <a:latin typeface="Arimo" panose="020B0604020202020204"/>
                <a:ea typeface="Arimo" panose="020B0604020202020204"/>
                <a:cs typeface="Arimo" panose="020B0604020202020204"/>
                <a:sym typeface="Arimo" panose="020B0604020202020204"/>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5562600" y="2988175"/>
            <a:ext cx="2867100" cy="36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600"/>
            </a:lvl1pPr>
            <a:lvl2pPr lvl="1" algn="r" rtl="0">
              <a:spcBef>
                <a:spcPts val="0"/>
              </a:spcBef>
              <a:spcAft>
                <a:spcPts val="0"/>
              </a:spcAft>
              <a:buSzPts val="3000"/>
              <a:buNone/>
              <a:defRPr sz="3000"/>
            </a:lvl2pPr>
            <a:lvl3pPr lvl="2" algn="r" rtl="0">
              <a:spcBef>
                <a:spcPts val="0"/>
              </a:spcBef>
              <a:spcAft>
                <a:spcPts val="0"/>
              </a:spcAft>
              <a:buSzPts val="3000"/>
              <a:buNone/>
              <a:defRPr sz="3000"/>
            </a:lvl3pPr>
            <a:lvl4pPr lvl="3" algn="r" rtl="0">
              <a:spcBef>
                <a:spcPts val="0"/>
              </a:spcBef>
              <a:spcAft>
                <a:spcPts val="0"/>
              </a:spcAft>
              <a:buSzPts val="3000"/>
              <a:buNone/>
              <a:defRPr sz="3000"/>
            </a:lvl4pPr>
            <a:lvl5pPr lvl="4" algn="r" rtl="0">
              <a:spcBef>
                <a:spcPts val="0"/>
              </a:spcBef>
              <a:spcAft>
                <a:spcPts val="0"/>
              </a:spcAft>
              <a:buSzPts val="3000"/>
              <a:buNone/>
              <a:defRPr sz="3000"/>
            </a:lvl5pPr>
            <a:lvl6pPr lvl="5" algn="r" rtl="0">
              <a:spcBef>
                <a:spcPts val="0"/>
              </a:spcBef>
              <a:spcAft>
                <a:spcPts val="0"/>
              </a:spcAft>
              <a:buSzPts val="3000"/>
              <a:buNone/>
              <a:defRPr sz="3000"/>
            </a:lvl6pPr>
            <a:lvl7pPr lvl="6" algn="r" rtl="0">
              <a:spcBef>
                <a:spcPts val="0"/>
              </a:spcBef>
              <a:spcAft>
                <a:spcPts val="0"/>
              </a:spcAft>
              <a:buSzPts val="3000"/>
              <a:buNone/>
              <a:defRPr sz="3000"/>
            </a:lvl7pPr>
            <a:lvl8pPr lvl="7" algn="r" rtl="0">
              <a:spcBef>
                <a:spcPts val="0"/>
              </a:spcBef>
              <a:spcAft>
                <a:spcPts val="0"/>
              </a:spcAft>
              <a:buSzPts val="3000"/>
              <a:buNone/>
              <a:defRPr sz="3000"/>
            </a:lvl8pPr>
            <a:lvl9pPr lvl="8" algn="r" rtl="0">
              <a:spcBef>
                <a:spcPts val="0"/>
              </a:spcBef>
              <a:spcAft>
                <a:spcPts val="0"/>
              </a:spcAft>
              <a:buSzPts val="3000"/>
              <a:buNone/>
              <a:defRPr sz="3000"/>
            </a:lvl9pPr>
          </a:lstStyle>
          <a:p>
            <a:endParaRPr/>
          </a:p>
        </p:txBody>
      </p:sp>
      <p:sp>
        <p:nvSpPr>
          <p:cNvPr id="140" name="Google Shape;140;p20"/>
          <p:cNvSpPr txBox="1">
            <a:spLocks noGrp="1"/>
          </p:cNvSpPr>
          <p:nvPr>
            <p:ph type="subTitle" idx="1"/>
          </p:nvPr>
        </p:nvSpPr>
        <p:spPr>
          <a:xfrm>
            <a:off x="4474125" y="1495425"/>
            <a:ext cx="3955500" cy="100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
  <p:cSld name="CUSTOM_5">
    <p:spTree>
      <p:nvGrpSpPr>
        <p:cNvPr id="1" name="Shape 162"/>
        <p:cNvGrpSpPr/>
        <p:nvPr/>
      </p:nvGrpSpPr>
      <p:grpSpPr>
        <a:xfrm>
          <a:off x="0" y="0"/>
          <a:ext cx="0" cy="0"/>
          <a:chOff x="0" y="0"/>
          <a:chExt cx="0" cy="0"/>
        </a:xfrm>
      </p:grpSpPr>
      <p:sp>
        <p:nvSpPr>
          <p:cNvPr id="163" name="Google Shape;163;p23"/>
          <p:cNvSpPr txBox="1">
            <a:spLocks noGrp="1"/>
          </p:cNvSpPr>
          <p:nvPr>
            <p:ph type="subTitle" idx="1"/>
          </p:nvPr>
        </p:nvSpPr>
        <p:spPr>
          <a:xfrm>
            <a:off x="3024150" y="2831188"/>
            <a:ext cx="3095700" cy="872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23"/>
          <p:cNvSpPr txBox="1">
            <a:spLocks noGrp="1"/>
          </p:cNvSpPr>
          <p:nvPr>
            <p:ph type="title"/>
          </p:nvPr>
        </p:nvSpPr>
        <p:spPr>
          <a:xfrm>
            <a:off x="3024150" y="1440213"/>
            <a:ext cx="3095700" cy="1269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107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65" name="Google Shape;165;p2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6" name="Google Shape;166;p2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3">
  <p:cSld name="CUSTOM_6_1_2">
    <p:spTree>
      <p:nvGrpSpPr>
        <p:cNvPr id="1" name="Shape 177"/>
        <p:cNvGrpSpPr/>
        <p:nvPr/>
      </p:nvGrpSpPr>
      <p:grpSpPr>
        <a:xfrm>
          <a:off x="0" y="0"/>
          <a:ext cx="0" cy="0"/>
          <a:chOff x="0" y="0"/>
          <a:chExt cx="0" cy="0"/>
        </a:xfrm>
      </p:grpSpPr>
      <p:sp>
        <p:nvSpPr>
          <p:cNvPr id="178" name="Google Shape;178;p26"/>
          <p:cNvSpPr txBox="1">
            <a:spLocks noGrp="1"/>
          </p:cNvSpPr>
          <p:nvPr>
            <p:ph type="subTitle" idx="1"/>
          </p:nvPr>
        </p:nvSpPr>
        <p:spPr>
          <a:xfrm>
            <a:off x="714300" y="1259225"/>
            <a:ext cx="5386200" cy="245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sz="1400"/>
            </a:lvl1pPr>
            <a:lvl2pPr lvl="1" rtl="0">
              <a:lnSpc>
                <a:spcPct val="100000"/>
              </a:lnSpc>
              <a:spcBef>
                <a:spcPts val="0"/>
              </a:spcBef>
              <a:spcAft>
                <a:spcPts val="0"/>
              </a:spcAft>
              <a:buClr>
                <a:srgbClr val="595959"/>
              </a:buClr>
              <a:buSzPts val="1400"/>
              <a:buFont typeface="Anaheim"/>
              <a:buChar char="○"/>
              <a:defRPr sz="1200"/>
            </a:lvl2pPr>
            <a:lvl3pPr lvl="2" rtl="0">
              <a:lnSpc>
                <a:spcPct val="100000"/>
              </a:lnSpc>
              <a:spcBef>
                <a:spcPts val="0"/>
              </a:spcBef>
              <a:spcAft>
                <a:spcPts val="0"/>
              </a:spcAft>
              <a:buClr>
                <a:srgbClr val="595959"/>
              </a:buClr>
              <a:buSzPts val="1400"/>
              <a:buFont typeface="Anaheim"/>
              <a:buChar char="■"/>
              <a:defRPr sz="1200"/>
            </a:lvl3pPr>
            <a:lvl4pPr lvl="3" rtl="0">
              <a:lnSpc>
                <a:spcPct val="100000"/>
              </a:lnSpc>
              <a:spcBef>
                <a:spcPts val="0"/>
              </a:spcBef>
              <a:spcAft>
                <a:spcPts val="0"/>
              </a:spcAft>
              <a:buClr>
                <a:srgbClr val="595959"/>
              </a:buClr>
              <a:buSzPts val="1400"/>
              <a:buFont typeface="Anaheim"/>
              <a:buChar char="●"/>
              <a:defRPr sz="1200"/>
            </a:lvl4pPr>
            <a:lvl5pPr lvl="4" rtl="0">
              <a:lnSpc>
                <a:spcPct val="100000"/>
              </a:lnSpc>
              <a:spcBef>
                <a:spcPts val="0"/>
              </a:spcBef>
              <a:spcAft>
                <a:spcPts val="0"/>
              </a:spcAft>
              <a:buClr>
                <a:srgbClr val="595959"/>
              </a:buClr>
              <a:buSzPts val="1400"/>
              <a:buFont typeface="Anaheim"/>
              <a:buChar char="○"/>
              <a:defRPr sz="1200"/>
            </a:lvl5pPr>
            <a:lvl6pPr lvl="5" rtl="0">
              <a:lnSpc>
                <a:spcPct val="100000"/>
              </a:lnSpc>
              <a:spcBef>
                <a:spcPts val="0"/>
              </a:spcBef>
              <a:spcAft>
                <a:spcPts val="0"/>
              </a:spcAft>
              <a:buClr>
                <a:srgbClr val="595959"/>
              </a:buClr>
              <a:buSzPts val="1400"/>
              <a:buFont typeface="Anaheim"/>
              <a:buChar char="■"/>
              <a:defRPr sz="1200"/>
            </a:lvl6pPr>
            <a:lvl7pPr lvl="6" rtl="0">
              <a:lnSpc>
                <a:spcPct val="100000"/>
              </a:lnSpc>
              <a:spcBef>
                <a:spcPts val="0"/>
              </a:spcBef>
              <a:spcAft>
                <a:spcPts val="0"/>
              </a:spcAft>
              <a:buClr>
                <a:srgbClr val="595959"/>
              </a:buClr>
              <a:buSzPts val="1400"/>
              <a:buFont typeface="Anaheim"/>
              <a:buChar char="●"/>
              <a:defRPr sz="1200"/>
            </a:lvl7pPr>
            <a:lvl8pPr lvl="7" rtl="0">
              <a:lnSpc>
                <a:spcPct val="100000"/>
              </a:lnSpc>
              <a:spcBef>
                <a:spcPts val="0"/>
              </a:spcBef>
              <a:spcAft>
                <a:spcPts val="0"/>
              </a:spcAft>
              <a:buClr>
                <a:srgbClr val="595959"/>
              </a:buClr>
              <a:buSzPts val="1400"/>
              <a:buFont typeface="Anaheim"/>
              <a:buChar char="○"/>
              <a:defRPr sz="1200"/>
            </a:lvl8pPr>
            <a:lvl9pPr lvl="8" rtl="0">
              <a:lnSpc>
                <a:spcPct val="100000"/>
              </a:lnSpc>
              <a:spcBef>
                <a:spcPts val="0"/>
              </a:spcBef>
              <a:spcAft>
                <a:spcPts val="0"/>
              </a:spcAft>
              <a:buClr>
                <a:srgbClr val="595959"/>
              </a:buClr>
              <a:buSzPts val="1400"/>
              <a:buFont typeface="Anaheim"/>
              <a:buChar char="■"/>
              <a:defRPr sz="1200"/>
            </a:lvl9pPr>
          </a:lstStyle>
          <a:p>
            <a:endParaRPr/>
          </a:p>
        </p:txBody>
      </p:sp>
      <p:sp>
        <p:nvSpPr>
          <p:cNvPr id="179" name="Google Shape;179;p2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180" name="Google Shape;180;p2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1" name="Google Shape;181;p2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88"/>
        <p:cNvGrpSpPr/>
        <p:nvPr/>
      </p:nvGrpSpPr>
      <p:grpSpPr>
        <a:xfrm>
          <a:off x="0" y="0"/>
          <a:ext cx="0" cy="0"/>
          <a:chOff x="0" y="0"/>
          <a:chExt cx="0" cy="0"/>
        </a:xfrm>
      </p:grpSpPr>
      <p:sp>
        <p:nvSpPr>
          <p:cNvPr id="189" name="Google Shape;189;p2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sz="6800"/>
            </a:lvl1pPr>
            <a:lvl2pPr lvl="1" algn="ctr" rtl="0">
              <a:spcBef>
                <a:spcPts val="0"/>
              </a:spcBef>
              <a:spcAft>
                <a:spcPts val="0"/>
              </a:spcAft>
              <a:buSzPts val="3900"/>
              <a:buNone/>
              <a:defRPr/>
            </a:lvl2pPr>
            <a:lvl3pPr lvl="2" algn="ctr" rtl="0">
              <a:spcBef>
                <a:spcPts val="0"/>
              </a:spcBef>
              <a:spcAft>
                <a:spcPts val="0"/>
              </a:spcAft>
              <a:buSzPts val="3900"/>
              <a:buNone/>
              <a:defRPr/>
            </a:lvl3pPr>
            <a:lvl4pPr lvl="3" algn="ctr" rtl="0">
              <a:spcBef>
                <a:spcPts val="0"/>
              </a:spcBef>
              <a:spcAft>
                <a:spcPts val="0"/>
              </a:spcAft>
              <a:buSzPts val="3900"/>
              <a:buNone/>
              <a:defRPr/>
            </a:lvl4pPr>
            <a:lvl5pPr lvl="4" algn="ctr" rtl="0">
              <a:spcBef>
                <a:spcPts val="0"/>
              </a:spcBef>
              <a:spcAft>
                <a:spcPts val="0"/>
              </a:spcAft>
              <a:buSzPts val="3900"/>
              <a:buNone/>
              <a:defRPr/>
            </a:lvl5pPr>
            <a:lvl6pPr lvl="5" algn="ctr" rtl="0">
              <a:spcBef>
                <a:spcPts val="0"/>
              </a:spcBef>
              <a:spcAft>
                <a:spcPts val="0"/>
              </a:spcAft>
              <a:buSzPts val="3900"/>
              <a:buNone/>
              <a:defRPr/>
            </a:lvl6pPr>
            <a:lvl7pPr lvl="6" algn="ctr" rtl="0">
              <a:spcBef>
                <a:spcPts val="0"/>
              </a:spcBef>
              <a:spcAft>
                <a:spcPts val="0"/>
              </a:spcAft>
              <a:buSzPts val="3900"/>
              <a:buNone/>
              <a:defRPr/>
            </a:lvl7pPr>
            <a:lvl8pPr lvl="7" algn="ctr" rtl="0">
              <a:spcBef>
                <a:spcPts val="0"/>
              </a:spcBef>
              <a:spcAft>
                <a:spcPts val="0"/>
              </a:spcAft>
              <a:buSzPts val="3900"/>
              <a:buNone/>
              <a:defRPr/>
            </a:lvl8pPr>
            <a:lvl9pPr lvl="8" algn="ctr" rtl="0">
              <a:spcBef>
                <a:spcPts val="0"/>
              </a:spcBef>
              <a:spcAft>
                <a:spcPts val="0"/>
              </a:spcAft>
              <a:buSzPts val="3900"/>
              <a:buNone/>
              <a:defRPr/>
            </a:lvl9pPr>
          </a:lstStyle>
          <a:p>
            <a:endParaRPr/>
          </a:p>
        </p:txBody>
      </p:sp>
      <p:cxnSp>
        <p:nvCxnSpPr>
          <p:cNvPr id="191" name="Google Shape;191;p28"/>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2" name="Google Shape;192;p28"/>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93" name="Google Shape;193;p28"/>
          <p:cNvSpPr txBox="1"/>
          <p:nvPr/>
        </p:nvSpPr>
        <p:spPr>
          <a:xfrm>
            <a:off x="714300" y="3620145"/>
            <a:ext cx="4739400" cy="5643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GB" sz="1200">
                <a:solidFill>
                  <a:schemeClr val="dk1"/>
                </a:solidFill>
                <a:latin typeface="Arimo" panose="020B0604020202020204"/>
                <a:ea typeface="Arimo" panose="020B0604020202020204"/>
                <a:cs typeface="Arimo" panose="020B0604020202020204"/>
                <a:sym typeface="Arimo" panose="020B0604020202020204"/>
              </a:rPr>
              <a:t>CREDITS: This presentation template was created by </a:t>
            </a:r>
            <a:r>
              <a:rPr lang="en-GB" sz="1200" b="1">
                <a:solidFill>
                  <a:schemeClr val="dk1"/>
                </a:solidFill>
                <a:uFill>
                  <a:noFill/>
                </a:uFill>
                <a:latin typeface="Arimo" panose="020B0604020202020204"/>
                <a:ea typeface="Arimo" panose="020B0604020202020204"/>
                <a:cs typeface="Arimo" panose="020B0604020202020204"/>
                <a:sym typeface="Arimo" panose="020B0604020202020204"/>
                <a:hlinkClick r:id="rId2"/>
              </a:rPr>
              <a:t>Slidesgo</a:t>
            </a:r>
            <a:r>
              <a:rPr lang="en-GB" sz="1200">
                <a:solidFill>
                  <a:schemeClr val="dk1"/>
                </a:solidFill>
                <a:latin typeface="Arimo" panose="020B0604020202020204"/>
                <a:ea typeface="Arimo" panose="020B0604020202020204"/>
                <a:cs typeface="Arimo" panose="020B0604020202020204"/>
                <a:sym typeface="Arimo" panose="020B0604020202020204"/>
              </a:rPr>
              <a:t>, including icons by </a:t>
            </a:r>
            <a:r>
              <a:rPr lang="en-GB" sz="1200" b="1">
                <a:solidFill>
                  <a:schemeClr val="dk1"/>
                </a:solidFill>
                <a:uFill>
                  <a:noFill/>
                </a:uFill>
                <a:latin typeface="Arimo" panose="020B0604020202020204"/>
                <a:ea typeface="Arimo" panose="020B0604020202020204"/>
                <a:cs typeface="Arimo" panose="020B0604020202020204"/>
                <a:sym typeface="Arimo" panose="020B0604020202020204"/>
                <a:hlinkClick r:id="rId3"/>
              </a:rPr>
              <a:t>Flaticon</a:t>
            </a:r>
            <a:r>
              <a:rPr lang="en-GB" sz="1200">
                <a:solidFill>
                  <a:schemeClr val="dk1"/>
                </a:solidFill>
                <a:latin typeface="Arimo" panose="020B0604020202020204"/>
                <a:ea typeface="Arimo" panose="020B0604020202020204"/>
                <a:cs typeface="Arimo" panose="020B0604020202020204"/>
                <a:sym typeface="Arimo" panose="020B0604020202020204"/>
              </a:rPr>
              <a:t> and infographics &amp; images by </a:t>
            </a:r>
            <a:r>
              <a:rPr lang="en-GB" sz="1200" b="1">
                <a:solidFill>
                  <a:schemeClr val="dk1"/>
                </a:solidFill>
                <a:uFill>
                  <a:noFill/>
                </a:uFill>
                <a:latin typeface="Arimo" panose="020B0604020202020204"/>
                <a:ea typeface="Arimo" panose="020B0604020202020204"/>
                <a:cs typeface="Arimo" panose="020B0604020202020204"/>
                <a:sym typeface="Arimo" panose="020B0604020202020204"/>
                <a:hlinkClick r:id="rId4"/>
              </a:rPr>
              <a:t>Freepik</a:t>
            </a:r>
            <a:endParaRPr sz="1200" b="1">
              <a:solidFill>
                <a:schemeClr val="dk1"/>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19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195"/>
        <p:cNvGrpSpPr/>
        <p:nvPr/>
      </p:nvGrpSpPr>
      <p:grpSpPr>
        <a:xfrm>
          <a:off x="0" y="0"/>
          <a:ext cx="0" cy="0"/>
          <a:chOff x="0" y="0"/>
          <a:chExt cx="0" cy="0"/>
        </a:xfrm>
      </p:grpSpPr>
      <p:cxnSp>
        <p:nvCxnSpPr>
          <p:cNvPr id="196" name="Google Shape;196;p3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97" name="Google Shape;197;p3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grpSp>
        <p:nvGrpSpPr>
          <p:cNvPr id="198" name="Google Shape;198;p30"/>
          <p:cNvGrpSpPr/>
          <p:nvPr/>
        </p:nvGrpSpPr>
        <p:grpSpPr>
          <a:xfrm>
            <a:off x="706060" y="1236002"/>
            <a:ext cx="695830" cy="243805"/>
            <a:chOff x="2271950" y="2722775"/>
            <a:chExt cx="575875" cy="201775"/>
          </a:xfrm>
        </p:grpSpPr>
        <p:sp>
          <p:nvSpPr>
            <p:cNvPr id="199" name="Google Shape;199;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30"/>
          <p:cNvSpPr/>
          <p:nvPr/>
        </p:nvSpPr>
        <p:spPr>
          <a:xfrm>
            <a:off x="7786413" y="8020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0"/>
          <p:cNvSpPr/>
          <p:nvPr/>
        </p:nvSpPr>
        <p:spPr>
          <a:xfrm>
            <a:off x="1915951" y="33677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30"/>
          <p:cNvGrpSpPr/>
          <p:nvPr/>
        </p:nvGrpSpPr>
        <p:grpSpPr>
          <a:xfrm>
            <a:off x="1401907" y="689254"/>
            <a:ext cx="953591" cy="334099"/>
            <a:chOff x="2271950" y="2722775"/>
            <a:chExt cx="575875" cy="201775"/>
          </a:xfrm>
        </p:grpSpPr>
        <p:sp>
          <p:nvSpPr>
            <p:cNvPr id="207" name="Google Shape;207;p3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 name="Google Shape;212;p30"/>
          <p:cNvSpPr/>
          <p:nvPr/>
        </p:nvSpPr>
        <p:spPr>
          <a:xfrm>
            <a:off x="6775477" y="3965413"/>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0"/>
          <p:cNvSpPr/>
          <p:nvPr/>
        </p:nvSpPr>
        <p:spPr>
          <a:xfrm>
            <a:off x="1654063" y="1173140"/>
            <a:ext cx="335779" cy="396134"/>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0"/>
          <p:cNvSpPr/>
          <p:nvPr/>
        </p:nvSpPr>
        <p:spPr>
          <a:xfrm>
            <a:off x="8224526" y="2042072"/>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0"/>
          <p:cNvSpPr/>
          <p:nvPr/>
        </p:nvSpPr>
        <p:spPr>
          <a:xfrm rot="-1685758">
            <a:off x="7349828" y="16952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8224513" y="36894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rot="-1685758">
            <a:off x="2517753" y="14498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1494952" y="24458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0"/>
          <p:cNvSpPr/>
          <p:nvPr/>
        </p:nvSpPr>
        <p:spPr>
          <a:xfrm>
            <a:off x="7674437" y="2459628"/>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rot="-4501656">
            <a:off x="7177993" y="3584747"/>
            <a:ext cx="700435" cy="696862"/>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rot="-4498560">
            <a:off x="7715362" y="3194685"/>
            <a:ext cx="372045" cy="370147"/>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p:nvPr/>
        </p:nvSpPr>
        <p:spPr>
          <a:xfrm rot="-4497731">
            <a:off x="7127795" y="2968777"/>
            <a:ext cx="503609" cy="50104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0"/>
          <p:cNvSpPr/>
          <p:nvPr/>
        </p:nvSpPr>
        <p:spPr>
          <a:xfrm>
            <a:off x="1126688" y="34189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0"/>
          <p:cNvSpPr/>
          <p:nvPr/>
        </p:nvSpPr>
        <p:spPr>
          <a:xfrm>
            <a:off x="706038" y="19410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p:nvPr/>
        </p:nvSpPr>
        <p:spPr>
          <a:xfrm>
            <a:off x="8140863" y="11731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0"/>
          <p:cNvSpPr/>
          <p:nvPr/>
        </p:nvSpPr>
        <p:spPr>
          <a:xfrm rot="-1685758">
            <a:off x="930128" y="4021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0"/>
          <p:cNvSpPr/>
          <p:nvPr/>
        </p:nvSpPr>
        <p:spPr>
          <a:xfrm>
            <a:off x="1401912" y="42271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of text 3">
  <p:cSld name="Three columns of text 3">
    <p:spTree>
      <p:nvGrpSpPr>
        <p:cNvPr id="1" name="Shape 1062"/>
        <p:cNvGrpSpPr/>
        <p:nvPr/>
      </p:nvGrpSpPr>
      <p:grpSpPr>
        <a:xfrm>
          <a:off x="0" y="0"/>
          <a:ext cx="0" cy="0"/>
          <a:chOff x="0" y="0"/>
          <a:chExt cx="0" cy="0"/>
        </a:xfrm>
      </p:grpSpPr>
      <p:sp>
        <p:nvSpPr>
          <p:cNvPr id="1063" name="Google Shape;1063;p21"/>
          <p:cNvSpPr txBox="1">
            <a:spLocks noGrp="1"/>
          </p:cNvSpPr>
          <p:nvPr>
            <p:ph type="title"/>
          </p:nvPr>
        </p:nvSpPr>
        <p:spPr>
          <a:xfrm>
            <a:off x="2962656" y="338328"/>
            <a:ext cx="32187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a:endParaRPr/>
          </a:p>
        </p:txBody>
      </p:sp>
      <p:grpSp>
        <p:nvGrpSpPr>
          <p:cNvPr id="1064" name="Google Shape;1064;p21"/>
          <p:cNvGrpSpPr/>
          <p:nvPr/>
        </p:nvGrpSpPr>
        <p:grpSpPr>
          <a:xfrm>
            <a:off x="261711" y="-1158"/>
            <a:ext cx="8550326" cy="3981600"/>
            <a:chOff x="261711" y="-1158"/>
            <a:chExt cx="8550326" cy="3981600"/>
          </a:xfrm>
        </p:grpSpPr>
        <p:cxnSp>
          <p:nvCxnSpPr>
            <p:cNvPr id="1065" name="Google Shape;1065;p21"/>
            <p:cNvCxnSpPr/>
            <p:nvPr/>
          </p:nvCxnSpPr>
          <p:spPr>
            <a:xfrm>
              <a:off x="515925" y="-1158"/>
              <a:ext cx="0" cy="3981600"/>
            </a:xfrm>
            <a:prstGeom prst="straightConnector1">
              <a:avLst/>
            </a:prstGeom>
            <a:noFill/>
            <a:ln w="9525" cap="flat" cmpd="sng">
              <a:solidFill>
                <a:schemeClr val="dk2"/>
              </a:solidFill>
              <a:prstDash val="solid"/>
              <a:round/>
              <a:headEnd type="none" w="med" len="med"/>
              <a:tailEnd type="none" w="med" len="med"/>
            </a:ln>
          </p:spPr>
        </p:cxnSp>
        <p:cxnSp>
          <p:nvCxnSpPr>
            <p:cNvPr id="1066" name="Google Shape;1066;p21"/>
            <p:cNvCxnSpPr/>
            <p:nvPr/>
          </p:nvCxnSpPr>
          <p:spPr>
            <a:xfrm>
              <a:off x="8666025" y="-1158"/>
              <a:ext cx="0" cy="1902000"/>
            </a:xfrm>
            <a:prstGeom prst="straightConnector1">
              <a:avLst/>
            </a:prstGeom>
            <a:noFill/>
            <a:ln w="9525" cap="flat" cmpd="sng">
              <a:solidFill>
                <a:schemeClr val="dk2"/>
              </a:solidFill>
              <a:prstDash val="solid"/>
              <a:round/>
              <a:headEnd type="none" w="med" len="med"/>
              <a:tailEnd type="none" w="med" len="med"/>
            </a:ln>
          </p:spPr>
        </p:cxnSp>
        <p:grpSp>
          <p:nvGrpSpPr>
            <p:cNvPr id="1067" name="Google Shape;1067;p21"/>
            <p:cNvGrpSpPr/>
            <p:nvPr/>
          </p:nvGrpSpPr>
          <p:grpSpPr>
            <a:xfrm rot="10800000">
              <a:off x="343275" y="3300779"/>
              <a:ext cx="344736" cy="345385"/>
              <a:chOff x="7353050" y="316275"/>
              <a:chExt cx="292025" cy="292575"/>
            </a:xfrm>
          </p:grpSpPr>
          <p:sp>
            <p:nvSpPr>
              <p:cNvPr id="1068" name="Google Shape;1068;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 name="Google Shape;1072;p21"/>
            <p:cNvGrpSpPr/>
            <p:nvPr/>
          </p:nvGrpSpPr>
          <p:grpSpPr>
            <a:xfrm rot="10800000">
              <a:off x="8520013" y="714742"/>
              <a:ext cx="292025" cy="292575"/>
              <a:chOff x="7353050" y="316275"/>
              <a:chExt cx="292025" cy="292575"/>
            </a:xfrm>
          </p:grpSpPr>
          <p:sp>
            <p:nvSpPr>
              <p:cNvPr id="1073" name="Google Shape;1073;p21"/>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1"/>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21"/>
            <p:cNvGrpSpPr/>
            <p:nvPr/>
          </p:nvGrpSpPr>
          <p:grpSpPr>
            <a:xfrm rot="10800000">
              <a:off x="261711" y="465077"/>
              <a:ext cx="507562" cy="507984"/>
              <a:chOff x="8064275" y="887850"/>
              <a:chExt cx="581800" cy="582350"/>
            </a:xfrm>
          </p:grpSpPr>
          <p:sp>
            <p:nvSpPr>
              <p:cNvPr id="1078" name="Google Shape;1078;p21"/>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1"/>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1"/>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1"/>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1"/>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1"/>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21"/>
          <p:cNvSpPr txBox="1">
            <a:spLocks noGrp="1"/>
          </p:cNvSpPr>
          <p:nvPr>
            <p:ph type="subTitle" idx="1"/>
          </p:nvPr>
        </p:nvSpPr>
        <p:spPr>
          <a:xfrm>
            <a:off x="1408175" y="1035279"/>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endParaRPr/>
          </a:p>
        </p:txBody>
      </p:sp>
      <p:sp>
        <p:nvSpPr>
          <p:cNvPr id="1085" name="Google Shape;1085;p21"/>
          <p:cNvSpPr txBox="1">
            <a:spLocks noGrp="1"/>
          </p:cNvSpPr>
          <p:nvPr>
            <p:ph type="subTitle" idx="2"/>
          </p:nvPr>
        </p:nvSpPr>
        <p:spPr>
          <a:xfrm>
            <a:off x="1408175" y="1336956"/>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
        <p:nvSpPr>
          <p:cNvPr id="1086" name="Google Shape;1086;p21"/>
          <p:cNvSpPr txBox="1">
            <a:spLocks noGrp="1"/>
          </p:cNvSpPr>
          <p:nvPr>
            <p:ph type="subTitle" idx="3"/>
          </p:nvPr>
        </p:nvSpPr>
        <p:spPr>
          <a:xfrm>
            <a:off x="1408175" y="2309476"/>
            <a:ext cx="2184000" cy="457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endParaRPr/>
          </a:p>
        </p:txBody>
      </p:sp>
      <p:sp>
        <p:nvSpPr>
          <p:cNvPr id="1087" name="Google Shape;1087;p21"/>
          <p:cNvSpPr txBox="1">
            <a:spLocks noGrp="1"/>
          </p:cNvSpPr>
          <p:nvPr>
            <p:ph type="subTitle" idx="4"/>
          </p:nvPr>
        </p:nvSpPr>
        <p:spPr>
          <a:xfrm>
            <a:off x="1408175" y="2609979"/>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
        <p:nvSpPr>
          <p:cNvPr id="1088" name="Google Shape;1088;p21"/>
          <p:cNvSpPr txBox="1">
            <a:spLocks noGrp="1"/>
          </p:cNvSpPr>
          <p:nvPr>
            <p:ph type="subTitle" idx="5"/>
          </p:nvPr>
        </p:nvSpPr>
        <p:spPr>
          <a:xfrm>
            <a:off x="1408175" y="3587645"/>
            <a:ext cx="2184000" cy="457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1pPr>
            <a:lvl2pPr lvl="1"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2pPr>
            <a:lvl3pPr lvl="2"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3pPr>
            <a:lvl4pPr lvl="3"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4pPr>
            <a:lvl5pPr lvl="4"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5pPr>
            <a:lvl6pPr lvl="5"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6pPr>
            <a:lvl7pPr lvl="6"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7pPr>
            <a:lvl8pPr lvl="7"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8pPr>
            <a:lvl9pPr lvl="8" rtl="0">
              <a:spcBef>
                <a:spcPts val="0"/>
              </a:spcBef>
              <a:spcAft>
                <a:spcPts val="0"/>
              </a:spcAft>
              <a:buNone/>
              <a:defRPr sz="1800">
                <a:solidFill>
                  <a:schemeClr val="accent1"/>
                </a:solidFill>
                <a:latin typeface="Barlow Semi Condensed Medium" panose="00000606000000000000"/>
                <a:ea typeface="Barlow Semi Condensed Medium" panose="00000606000000000000"/>
                <a:cs typeface="Barlow Semi Condensed Medium" panose="00000606000000000000"/>
                <a:sym typeface="Barlow Semi Condensed Medium" panose="00000606000000000000"/>
              </a:defRPr>
            </a:lvl9pPr>
          </a:lstStyle>
          <a:p>
            <a:endParaRPr/>
          </a:p>
        </p:txBody>
      </p:sp>
      <p:sp>
        <p:nvSpPr>
          <p:cNvPr id="1089" name="Google Shape;1089;p21"/>
          <p:cNvSpPr txBox="1">
            <a:spLocks noGrp="1"/>
          </p:cNvSpPr>
          <p:nvPr>
            <p:ph type="subTitle" idx="6"/>
          </p:nvPr>
        </p:nvSpPr>
        <p:spPr>
          <a:xfrm>
            <a:off x="1408175" y="3889317"/>
            <a:ext cx="2184000" cy="610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1pPr>
            <a:lvl2pPr lvl="1"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2pPr>
            <a:lvl3pPr lvl="2"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3pPr>
            <a:lvl4pPr lvl="3"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4pPr>
            <a:lvl5pPr lvl="4"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5pPr>
            <a:lvl6pPr lvl="5"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6pPr>
            <a:lvl7pPr lvl="6"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7pPr>
            <a:lvl8pPr lvl="7"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8pPr>
            <a:lvl9pPr lvl="8" rtl="0">
              <a:spcBef>
                <a:spcPts val="0"/>
              </a:spcBef>
              <a:spcAft>
                <a:spcPts val="0"/>
              </a:spcAft>
              <a:buNone/>
              <a:defRPr sz="1600">
                <a:solidFill>
                  <a:schemeClr val="dk2"/>
                </a:solidFill>
                <a:latin typeface="Barlow Semi Condensed" panose="00000506000000000000"/>
                <a:ea typeface="Barlow Semi Condensed" panose="00000506000000000000"/>
                <a:cs typeface="Barlow Semi Condensed" panose="00000506000000000000"/>
                <a:sym typeface="Barlow Semi Condensed" panose="00000506000000000000"/>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80400" y="1273525"/>
            <a:ext cx="4445400" cy="1740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2431100" y="3530450"/>
            <a:ext cx="4580400" cy="3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txBox="1">
            <a:spLocks noGrp="1"/>
          </p:cNvSpPr>
          <p:nvPr>
            <p:ph type="title" idx="2" hasCustomPrompt="1"/>
          </p:nvPr>
        </p:nvSpPr>
        <p:spPr>
          <a:xfrm>
            <a:off x="714300" y="1764027"/>
            <a:ext cx="1367400" cy="759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0000"/>
              <a:buNone/>
              <a:defRPr sz="7500">
                <a:solidFill>
                  <a:schemeClr val="lt1"/>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cxnSp>
        <p:nvCxnSpPr>
          <p:cNvPr id="17" name="Google Shape;17;p3"/>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8;p3"/>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txBox="1">
            <a:spLocks noGrp="1"/>
          </p:cNvSpPr>
          <p:nvPr>
            <p:ph type="subTitle" idx="1"/>
          </p:nvPr>
        </p:nvSpPr>
        <p:spPr>
          <a:xfrm>
            <a:off x="714300" y="1259225"/>
            <a:ext cx="7715400" cy="334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AutoNum type="arabicPeriod"/>
              <a:defRPr sz="1200"/>
            </a:lvl1pPr>
            <a:lvl2pPr lvl="1" rtl="0">
              <a:lnSpc>
                <a:spcPct val="100000"/>
              </a:lnSpc>
              <a:spcBef>
                <a:spcPts val="0"/>
              </a:spcBef>
              <a:spcAft>
                <a:spcPts val="0"/>
              </a:spcAft>
              <a:buClr>
                <a:srgbClr val="434343"/>
              </a:buClr>
              <a:buSzPts val="1200"/>
              <a:buFont typeface="Roboto Condensed Light" panose="02000000000000000000"/>
              <a:buAutoNum type="alphaLcPeriod"/>
              <a:defRPr sz="1200"/>
            </a:lvl2pPr>
            <a:lvl3pPr lvl="2" rtl="0">
              <a:lnSpc>
                <a:spcPct val="100000"/>
              </a:lnSpc>
              <a:spcBef>
                <a:spcPts val="0"/>
              </a:spcBef>
              <a:spcAft>
                <a:spcPts val="0"/>
              </a:spcAft>
              <a:buClr>
                <a:srgbClr val="434343"/>
              </a:buClr>
              <a:buSzPts val="1200"/>
              <a:buFont typeface="Roboto Condensed Light" panose="02000000000000000000"/>
              <a:buAutoNum type="romanLcPeriod"/>
              <a:defRPr sz="1200"/>
            </a:lvl3pPr>
            <a:lvl4pPr lvl="3" rtl="0">
              <a:lnSpc>
                <a:spcPct val="100000"/>
              </a:lnSpc>
              <a:spcBef>
                <a:spcPts val="0"/>
              </a:spcBef>
              <a:spcAft>
                <a:spcPts val="0"/>
              </a:spcAft>
              <a:buClr>
                <a:srgbClr val="434343"/>
              </a:buClr>
              <a:buSzPts val="1200"/>
              <a:buFont typeface="Roboto Condensed Light" panose="02000000000000000000"/>
              <a:buAutoNum type="arabicPeriod"/>
              <a:defRPr sz="1200"/>
            </a:lvl4pPr>
            <a:lvl5pPr lvl="4" rtl="0">
              <a:lnSpc>
                <a:spcPct val="100000"/>
              </a:lnSpc>
              <a:spcBef>
                <a:spcPts val="0"/>
              </a:spcBef>
              <a:spcAft>
                <a:spcPts val="0"/>
              </a:spcAft>
              <a:buClr>
                <a:srgbClr val="434343"/>
              </a:buClr>
              <a:buSzPts val="1200"/>
              <a:buFont typeface="Roboto Condensed Light" panose="02000000000000000000"/>
              <a:buAutoNum type="alphaLcPeriod"/>
              <a:defRPr sz="1200"/>
            </a:lvl5pPr>
            <a:lvl6pPr lvl="5" rtl="0">
              <a:lnSpc>
                <a:spcPct val="100000"/>
              </a:lnSpc>
              <a:spcBef>
                <a:spcPts val="0"/>
              </a:spcBef>
              <a:spcAft>
                <a:spcPts val="0"/>
              </a:spcAft>
              <a:buClr>
                <a:srgbClr val="434343"/>
              </a:buClr>
              <a:buSzPts val="1200"/>
              <a:buFont typeface="Roboto Condensed Light" panose="02000000000000000000"/>
              <a:buAutoNum type="romanLcPeriod"/>
              <a:defRPr sz="1200"/>
            </a:lvl6pPr>
            <a:lvl7pPr lvl="6" rtl="0">
              <a:lnSpc>
                <a:spcPct val="100000"/>
              </a:lnSpc>
              <a:spcBef>
                <a:spcPts val="0"/>
              </a:spcBef>
              <a:spcAft>
                <a:spcPts val="0"/>
              </a:spcAft>
              <a:buClr>
                <a:srgbClr val="434343"/>
              </a:buClr>
              <a:buSzPts val="1200"/>
              <a:buFont typeface="Roboto Condensed Light" panose="02000000000000000000"/>
              <a:buAutoNum type="arabicPeriod"/>
              <a:defRPr sz="1200"/>
            </a:lvl7pPr>
            <a:lvl8pPr lvl="7" rtl="0">
              <a:lnSpc>
                <a:spcPct val="100000"/>
              </a:lnSpc>
              <a:spcBef>
                <a:spcPts val="0"/>
              </a:spcBef>
              <a:spcAft>
                <a:spcPts val="0"/>
              </a:spcAft>
              <a:buClr>
                <a:srgbClr val="434343"/>
              </a:buClr>
              <a:buSzPts val="1200"/>
              <a:buFont typeface="Roboto Condensed Light" panose="02000000000000000000"/>
              <a:buAutoNum type="alphaLcPeriod"/>
              <a:defRPr sz="1200"/>
            </a:lvl8pPr>
            <a:lvl9pPr lvl="8" rtl="0">
              <a:lnSpc>
                <a:spcPct val="100000"/>
              </a:lnSpc>
              <a:spcBef>
                <a:spcPts val="0"/>
              </a:spcBef>
              <a:spcAft>
                <a:spcPts val="0"/>
              </a:spcAft>
              <a:buClr>
                <a:srgbClr val="434343"/>
              </a:buClr>
              <a:buSzPts val="1200"/>
              <a:buFont typeface="Roboto Condensed Light" panose="02000000000000000000"/>
              <a:buAutoNum type="romanLcPeriod"/>
              <a:defRPr sz="1200"/>
            </a:lvl9pPr>
          </a:lstStyle>
          <a:p>
            <a:endParaRPr/>
          </a:p>
        </p:txBody>
      </p:sp>
      <p:sp>
        <p:nvSpPr>
          <p:cNvPr id="21" name="Google Shape;21;p4"/>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22" name="Google Shape;22;p4"/>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4"/>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4" name="Google Shape;34;p6"/>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35" name="Google Shape;35;p6"/>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a:spLocks noGrp="1"/>
          </p:cNvSpPr>
          <p:nvPr>
            <p:ph type="subTitle" idx="1"/>
          </p:nvPr>
        </p:nvSpPr>
        <p:spPr>
          <a:xfrm>
            <a:off x="714300" y="1971675"/>
            <a:ext cx="3857700" cy="238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a:endParaRPr/>
          </a:p>
        </p:txBody>
      </p:sp>
      <p:sp>
        <p:nvSpPr>
          <p:cNvPr id="38" name="Google Shape;38;p7"/>
          <p:cNvSpPr txBox="1">
            <a:spLocks noGrp="1"/>
          </p:cNvSpPr>
          <p:nvPr>
            <p:ph type="title"/>
          </p:nvPr>
        </p:nvSpPr>
        <p:spPr>
          <a:xfrm>
            <a:off x="714300" y="553450"/>
            <a:ext cx="3857700" cy="12468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39" name="Google Shape;39;p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0" name="Google Shape;40;p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4384500" y="1404538"/>
            <a:ext cx="4045200" cy="7686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7" name="Google Shape;47;p9"/>
          <p:cNvSpPr txBox="1">
            <a:spLocks noGrp="1"/>
          </p:cNvSpPr>
          <p:nvPr>
            <p:ph type="subTitle" idx="1"/>
          </p:nvPr>
        </p:nvSpPr>
        <p:spPr>
          <a:xfrm>
            <a:off x="4384500" y="2314563"/>
            <a:ext cx="4045200" cy="142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48" name="Google Shape;48;p9"/>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49" name="Google Shape;49;p9"/>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750600" y="3073400"/>
            <a:ext cx="3414600" cy="1242300"/>
          </a:xfrm>
          <a:prstGeom prst="rect">
            <a:avLst/>
          </a:prstGeom>
        </p:spPr>
        <p:txBody>
          <a:bodyPr spcFirstLastPara="1" wrap="square" lIns="91425" tIns="91425" rIns="91425" bIns="91425" anchor="t" anchorCtr="0">
            <a:noAutofit/>
          </a:bodyPr>
          <a:lstStyle>
            <a:lvl1pPr lvl="0">
              <a:spcBef>
                <a:spcPts val="0"/>
              </a:spcBef>
              <a:spcAft>
                <a:spcPts val="0"/>
              </a:spcAft>
              <a:buSzPts val="3900"/>
              <a:buNone/>
              <a:defRPr/>
            </a:lvl1pPr>
            <a:lvl2pPr lvl="1">
              <a:spcBef>
                <a:spcPts val="0"/>
              </a:spcBef>
              <a:spcAft>
                <a:spcPts val="0"/>
              </a:spcAft>
              <a:buSzPts val="3900"/>
              <a:buNone/>
              <a:defRPr/>
            </a:lvl2pPr>
            <a:lvl3pPr lvl="2">
              <a:spcBef>
                <a:spcPts val="0"/>
              </a:spcBef>
              <a:spcAft>
                <a:spcPts val="0"/>
              </a:spcAft>
              <a:buSzPts val="3900"/>
              <a:buNone/>
              <a:defRPr/>
            </a:lvl3pPr>
            <a:lvl4pPr lvl="3">
              <a:spcBef>
                <a:spcPts val="0"/>
              </a:spcBef>
              <a:spcAft>
                <a:spcPts val="0"/>
              </a:spcAft>
              <a:buSzPts val="3900"/>
              <a:buNone/>
              <a:defRPr/>
            </a:lvl4pPr>
            <a:lvl5pPr lvl="4">
              <a:spcBef>
                <a:spcPts val="0"/>
              </a:spcBef>
              <a:spcAft>
                <a:spcPts val="0"/>
              </a:spcAft>
              <a:buSzPts val="3900"/>
              <a:buNone/>
              <a:defRPr/>
            </a:lvl5pPr>
            <a:lvl6pPr lvl="5">
              <a:spcBef>
                <a:spcPts val="0"/>
              </a:spcBef>
              <a:spcAft>
                <a:spcPts val="0"/>
              </a:spcAft>
              <a:buSzPts val="3900"/>
              <a:buNone/>
              <a:defRPr/>
            </a:lvl6pPr>
            <a:lvl7pPr lvl="6">
              <a:spcBef>
                <a:spcPts val="0"/>
              </a:spcBef>
              <a:spcAft>
                <a:spcPts val="0"/>
              </a:spcAft>
              <a:buSzPts val="3900"/>
              <a:buNone/>
              <a:defRPr/>
            </a:lvl7pPr>
            <a:lvl8pPr lvl="7">
              <a:spcBef>
                <a:spcPts val="0"/>
              </a:spcBef>
              <a:spcAft>
                <a:spcPts val="0"/>
              </a:spcAft>
              <a:buSzPts val="3900"/>
              <a:buNone/>
              <a:defRPr/>
            </a:lvl8pPr>
            <a:lvl9pPr lvl="8">
              <a:spcBef>
                <a:spcPts val="0"/>
              </a:spcBef>
              <a:spcAft>
                <a:spcPts val="0"/>
              </a:spcAft>
              <a:buSzPts val="3900"/>
              <a:buNone/>
              <a:defRPr/>
            </a:lvl9pPr>
          </a:lstStyle>
          <a:p>
            <a:endParaRPr/>
          </a:p>
        </p:txBody>
      </p:sp>
      <p:cxnSp>
        <p:nvCxnSpPr>
          <p:cNvPr id="52" name="Google Shape;52;p10"/>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10"/>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CUSTOM_4_1">
    <p:spTree>
      <p:nvGrpSpPr>
        <p:cNvPr id="1" name="Shape 84"/>
        <p:cNvGrpSpPr/>
        <p:nvPr/>
      </p:nvGrpSpPr>
      <p:grpSpPr>
        <a:xfrm>
          <a:off x="0" y="0"/>
          <a:ext cx="0" cy="0"/>
          <a:chOff x="0" y="0"/>
          <a:chExt cx="0" cy="0"/>
        </a:xfrm>
      </p:grpSpPr>
      <p:sp>
        <p:nvSpPr>
          <p:cNvPr id="85" name="Google Shape;85;p15"/>
          <p:cNvSpPr txBox="1">
            <a:spLocks noGrp="1"/>
          </p:cNvSpPr>
          <p:nvPr>
            <p:ph type="title"/>
          </p:nvPr>
        </p:nvSpPr>
        <p:spPr>
          <a:xfrm>
            <a:off x="1773725" y="1448288"/>
            <a:ext cx="2230500" cy="443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6" name="Google Shape;86;p15"/>
          <p:cNvSpPr txBox="1">
            <a:spLocks noGrp="1"/>
          </p:cNvSpPr>
          <p:nvPr>
            <p:ph type="subTitle" idx="1"/>
          </p:nvPr>
        </p:nvSpPr>
        <p:spPr>
          <a:xfrm>
            <a:off x="1773725" y="2095103"/>
            <a:ext cx="2230500" cy="78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7" name="Google Shape;87;p15"/>
          <p:cNvSpPr txBox="1">
            <a:spLocks noGrp="1"/>
          </p:cNvSpPr>
          <p:nvPr>
            <p:ph type="title" idx="2"/>
          </p:nvPr>
        </p:nvSpPr>
        <p:spPr>
          <a:xfrm>
            <a:off x="5144188" y="2484688"/>
            <a:ext cx="2230500" cy="443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88" name="Google Shape;88;p15"/>
          <p:cNvSpPr txBox="1">
            <a:spLocks noGrp="1"/>
          </p:cNvSpPr>
          <p:nvPr>
            <p:ph type="subTitle" idx="3"/>
          </p:nvPr>
        </p:nvSpPr>
        <p:spPr>
          <a:xfrm>
            <a:off x="5144188" y="3131503"/>
            <a:ext cx="2230500" cy="78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5"/>
          <p:cNvSpPr txBox="1">
            <a:spLocks noGrp="1"/>
          </p:cNvSpPr>
          <p:nvPr>
            <p:ph type="title" idx="4"/>
          </p:nvPr>
        </p:nvSpPr>
        <p:spPr>
          <a:xfrm>
            <a:off x="714300" y="553450"/>
            <a:ext cx="7715400" cy="605700"/>
          </a:xfrm>
          <a:prstGeom prst="rect">
            <a:avLst/>
          </a:prstGeom>
        </p:spPr>
        <p:txBody>
          <a:bodyPr spcFirstLastPara="1" wrap="square" lIns="91425" tIns="91425" rIns="91425" bIns="91425" anchor="t" anchorCtr="0">
            <a:noAutofit/>
          </a:bodyPr>
          <a:lstStyle>
            <a:lvl1pPr lvl="0" rtl="0">
              <a:spcBef>
                <a:spcPts val="0"/>
              </a:spcBef>
              <a:spcAft>
                <a:spcPts val="0"/>
              </a:spcAft>
              <a:buSzPts val="3900"/>
              <a:buNone/>
              <a:defRPr/>
            </a:lvl1pPr>
            <a:lvl2pPr lvl="1" rtl="0">
              <a:spcBef>
                <a:spcPts val="0"/>
              </a:spcBef>
              <a:spcAft>
                <a:spcPts val="0"/>
              </a:spcAft>
              <a:buSzPts val="3900"/>
              <a:buNone/>
              <a:defRPr/>
            </a:lvl2pPr>
            <a:lvl3pPr lvl="2" rtl="0">
              <a:spcBef>
                <a:spcPts val="0"/>
              </a:spcBef>
              <a:spcAft>
                <a:spcPts val="0"/>
              </a:spcAft>
              <a:buSzPts val="3900"/>
              <a:buNone/>
              <a:defRPr/>
            </a:lvl3pPr>
            <a:lvl4pPr lvl="3" rtl="0">
              <a:spcBef>
                <a:spcPts val="0"/>
              </a:spcBef>
              <a:spcAft>
                <a:spcPts val="0"/>
              </a:spcAft>
              <a:buSzPts val="3900"/>
              <a:buNone/>
              <a:defRPr/>
            </a:lvl4pPr>
            <a:lvl5pPr lvl="4" rtl="0">
              <a:spcBef>
                <a:spcPts val="0"/>
              </a:spcBef>
              <a:spcAft>
                <a:spcPts val="0"/>
              </a:spcAft>
              <a:buSzPts val="3900"/>
              <a:buNone/>
              <a:defRPr/>
            </a:lvl5pPr>
            <a:lvl6pPr lvl="5" rtl="0">
              <a:spcBef>
                <a:spcPts val="0"/>
              </a:spcBef>
              <a:spcAft>
                <a:spcPts val="0"/>
              </a:spcAft>
              <a:buSzPts val="3900"/>
              <a:buNone/>
              <a:defRPr/>
            </a:lvl6pPr>
            <a:lvl7pPr lvl="6" rtl="0">
              <a:spcBef>
                <a:spcPts val="0"/>
              </a:spcBef>
              <a:spcAft>
                <a:spcPts val="0"/>
              </a:spcAft>
              <a:buSzPts val="3900"/>
              <a:buNone/>
              <a:defRPr/>
            </a:lvl7pPr>
            <a:lvl8pPr lvl="7" rtl="0">
              <a:spcBef>
                <a:spcPts val="0"/>
              </a:spcBef>
              <a:spcAft>
                <a:spcPts val="0"/>
              </a:spcAft>
              <a:buSzPts val="3900"/>
              <a:buNone/>
              <a:defRPr/>
            </a:lvl8pPr>
            <a:lvl9pPr lvl="8" rtl="0">
              <a:spcBef>
                <a:spcPts val="0"/>
              </a:spcBef>
              <a:spcAft>
                <a:spcPts val="0"/>
              </a:spcAft>
              <a:buSzPts val="3900"/>
              <a:buNone/>
              <a:defRPr/>
            </a:lvl9pPr>
          </a:lstStyle>
          <a:p>
            <a:endParaRPr/>
          </a:p>
        </p:txBody>
      </p:sp>
      <p:cxnSp>
        <p:nvCxnSpPr>
          <p:cNvPr id="90" name="Google Shape;90;p15"/>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91" name="Google Shape;91;p15"/>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l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00" y="549600"/>
            <a:ext cx="7715400" cy="4680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3900"/>
              <a:buFont typeface="Bebas Neue" panose="020B0606020202050201"/>
              <a:buNone/>
              <a:defRPr sz="3900">
                <a:solidFill>
                  <a:schemeClr val="dk1"/>
                </a:solidFill>
                <a:latin typeface="Bebas Neue" panose="020B0606020202050201"/>
                <a:ea typeface="Bebas Neue" panose="020B0606020202050201"/>
                <a:cs typeface="Bebas Neue" panose="020B0606020202050201"/>
                <a:sym typeface="Bebas Neue" panose="020B0606020202050201"/>
              </a:defRPr>
            </a:lvl1pPr>
            <a:lvl2pPr lvl="1">
              <a:lnSpc>
                <a:spcPct val="100000"/>
              </a:lnSpc>
              <a:spcBef>
                <a:spcPts val="0"/>
              </a:spcBef>
              <a:spcAft>
                <a:spcPts val="0"/>
              </a:spcAft>
              <a:buClr>
                <a:schemeClr val="dk1"/>
              </a:buClr>
              <a:buSzPts val="3900"/>
              <a:buFont typeface="Bebas Neue" panose="020B0606020202050201"/>
              <a:buNone/>
              <a:defRPr sz="3900">
                <a:solidFill>
                  <a:schemeClr val="dk1"/>
                </a:solidFill>
                <a:latin typeface="Bebas Neue" panose="020B0606020202050201"/>
                <a:ea typeface="Bebas Neue" panose="020B0606020202050201"/>
                <a:cs typeface="Bebas Neue" panose="020B0606020202050201"/>
                <a:sym typeface="Bebas Neue" panose="020B0606020202050201"/>
              </a:defRPr>
            </a:lvl2pPr>
            <a:lvl3pPr lvl="2">
              <a:lnSpc>
                <a:spcPct val="100000"/>
              </a:lnSpc>
              <a:spcBef>
                <a:spcPts val="0"/>
              </a:spcBef>
              <a:spcAft>
                <a:spcPts val="0"/>
              </a:spcAft>
              <a:buClr>
                <a:schemeClr val="dk1"/>
              </a:buClr>
              <a:buSzPts val="3900"/>
              <a:buFont typeface="Bebas Neue" panose="020B0606020202050201"/>
              <a:buNone/>
              <a:defRPr sz="3900">
                <a:solidFill>
                  <a:schemeClr val="dk1"/>
                </a:solidFill>
                <a:latin typeface="Bebas Neue" panose="020B0606020202050201"/>
                <a:ea typeface="Bebas Neue" panose="020B0606020202050201"/>
                <a:cs typeface="Bebas Neue" panose="020B0606020202050201"/>
                <a:sym typeface="Bebas Neue" panose="020B0606020202050201"/>
              </a:defRPr>
            </a:lvl3pPr>
            <a:lvl4pPr lvl="3">
              <a:lnSpc>
                <a:spcPct val="100000"/>
              </a:lnSpc>
              <a:spcBef>
                <a:spcPts val="0"/>
              </a:spcBef>
              <a:spcAft>
                <a:spcPts val="0"/>
              </a:spcAft>
              <a:buClr>
                <a:schemeClr val="dk1"/>
              </a:buClr>
              <a:buSzPts val="3900"/>
              <a:buFont typeface="Bebas Neue" panose="020B0606020202050201"/>
              <a:buNone/>
              <a:defRPr sz="3900">
                <a:solidFill>
                  <a:schemeClr val="dk1"/>
                </a:solidFill>
                <a:latin typeface="Bebas Neue" panose="020B0606020202050201"/>
                <a:ea typeface="Bebas Neue" panose="020B0606020202050201"/>
                <a:cs typeface="Bebas Neue" panose="020B0606020202050201"/>
                <a:sym typeface="Bebas Neue" panose="020B0606020202050201"/>
              </a:defRPr>
            </a:lvl4pPr>
            <a:lvl5pPr lvl="4">
              <a:lnSpc>
                <a:spcPct val="100000"/>
              </a:lnSpc>
              <a:spcBef>
                <a:spcPts val="0"/>
              </a:spcBef>
              <a:spcAft>
                <a:spcPts val="0"/>
              </a:spcAft>
              <a:buClr>
                <a:schemeClr val="dk1"/>
              </a:buClr>
              <a:buSzPts val="3900"/>
              <a:buFont typeface="Bebas Neue" panose="020B0606020202050201"/>
              <a:buNone/>
              <a:defRPr sz="3900">
                <a:solidFill>
                  <a:schemeClr val="dk1"/>
                </a:solidFill>
                <a:latin typeface="Bebas Neue" panose="020B0606020202050201"/>
                <a:ea typeface="Bebas Neue" panose="020B0606020202050201"/>
                <a:cs typeface="Bebas Neue" panose="020B0606020202050201"/>
                <a:sym typeface="Bebas Neue" panose="020B0606020202050201"/>
              </a:defRPr>
            </a:lvl5pPr>
            <a:lvl6pPr lvl="5">
              <a:lnSpc>
                <a:spcPct val="100000"/>
              </a:lnSpc>
              <a:spcBef>
                <a:spcPts val="0"/>
              </a:spcBef>
              <a:spcAft>
                <a:spcPts val="0"/>
              </a:spcAft>
              <a:buClr>
                <a:schemeClr val="dk1"/>
              </a:buClr>
              <a:buSzPts val="3900"/>
              <a:buFont typeface="Bebas Neue" panose="020B0606020202050201"/>
              <a:buNone/>
              <a:defRPr sz="3900">
                <a:solidFill>
                  <a:schemeClr val="dk1"/>
                </a:solidFill>
                <a:latin typeface="Bebas Neue" panose="020B0606020202050201"/>
                <a:ea typeface="Bebas Neue" panose="020B0606020202050201"/>
                <a:cs typeface="Bebas Neue" panose="020B0606020202050201"/>
                <a:sym typeface="Bebas Neue" panose="020B0606020202050201"/>
              </a:defRPr>
            </a:lvl6pPr>
            <a:lvl7pPr lvl="6">
              <a:lnSpc>
                <a:spcPct val="100000"/>
              </a:lnSpc>
              <a:spcBef>
                <a:spcPts val="0"/>
              </a:spcBef>
              <a:spcAft>
                <a:spcPts val="0"/>
              </a:spcAft>
              <a:buClr>
                <a:schemeClr val="dk1"/>
              </a:buClr>
              <a:buSzPts val="3900"/>
              <a:buFont typeface="Bebas Neue" panose="020B0606020202050201"/>
              <a:buNone/>
              <a:defRPr sz="3900">
                <a:solidFill>
                  <a:schemeClr val="dk1"/>
                </a:solidFill>
                <a:latin typeface="Bebas Neue" panose="020B0606020202050201"/>
                <a:ea typeface="Bebas Neue" panose="020B0606020202050201"/>
                <a:cs typeface="Bebas Neue" panose="020B0606020202050201"/>
                <a:sym typeface="Bebas Neue" panose="020B0606020202050201"/>
              </a:defRPr>
            </a:lvl7pPr>
            <a:lvl8pPr lvl="7">
              <a:lnSpc>
                <a:spcPct val="100000"/>
              </a:lnSpc>
              <a:spcBef>
                <a:spcPts val="0"/>
              </a:spcBef>
              <a:spcAft>
                <a:spcPts val="0"/>
              </a:spcAft>
              <a:buClr>
                <a:schemeClr val="dk1"/>
              </a:buClr>
              <a:buSzPts val="3900"/>
              <a:buFont typeface="Bebas Neue" panose="020B0606020202050201"/>
              <a:buNone/>
              <a:defRPr sz="3900">
                <a:solidFill>
                  <a:schemeClr val="dk1"/>
                </a:solidFill>
                <a:latin typeface="Bebas Neue" panose="020B0606020202050201"/>
                <a:ea typeface="Bebas Neue" panose="020B0606020202050201"/>
                <a:cs typeface="Bebas Neue" panose="020B0606020202050201"/>
                <a:sym typeface="Bebas Neue" panose="020B0606020202050201"/>
              </a:defRPr>
            </a:lvl8pPr>
            <a:lvl9pPr lvl="8">
              <a:lnSpc>
                <a:spcPct val="100000"/>
              </a:lnSpc>
              <a:spcBef>
                <a:spcPts val="0"/>
              </a:spcBef>
              <a:spcAft>
                <a:spcPts val="0"/>
              </a:spcAft>
              <a:buClr>
                <a:schemeClr val="dk1"/>
              </a:buClr>
              <a:buSzPts val="3900"/>
              <a:buFont typeface="Bebas Neue" panose="020B0606020202050201"/>
              <a:buNone/>
              <a:defRPr sz="3900">
                <a:solidFill>
                  <a:schemeClr val="dk1"/>
                </a:solidFill>
                <a:latin typeface="Bebas Neue" panose="020B0606020202050201"/>
                <a:ea typeface="Bebas Neue" panose="020B0606020202050201"/>
                <a:cs typeface="Bebas Neue" panose="020B0606020202050201"/>
                <a:sym typeface="Bebas Neue" panose="020B0606020202050201"/>
              </a:defRPr>
            </a:lvl9pPr>
          </a:lstStyle>
          <a:p>
            <a:endParaRPr/>
          </a:p>
        </p:txBody>
      </p:sp>
      <p:sp>
        <p:nvSpPr>
          <p:cNvPr id="7" name="Google Shape;7;p1"/>
          <p:cNvSpPr txBox="1">
            <a:spLocks noGrp="1"/>
          </p:cNvSpPr>
          <p:nvPr>
            <p:ph type="body" idx="1"/>
          </p:nvPr>
        </p:nvSpPr>
        <p:spPr>
          <a:xfrm>
            <a:off x="714300" y="1152475"/>
            <a:ext cx="77154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Arimo" panose="020B0604020202020204"/>
              <a:buChar char="●"/>
              <a:defRPr sz="1800">
                <a:solidFill>
                  <a:schemeClr val="dk1"/>
                </a:solidFill>
                <a:latin typeface="Arimo" panose="020B0604020202020204"/>
                <a:ea typeface="Arimo" panose="020B0604020202020204"/>
                <a:cs typeface="Arimo" panose="020B0604020202020204"/>
                <a:sym typeface="Arimo" panose="020B0604020202020204"/>
              </a:defRPr>
            </a:lvl1pPr>
            <a:lvl2pPr marL="914400" lvl="1"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2pPr>
            <a:lvl3pPr marL="1371600" lvl="2"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3pPr>
            <a:lvl4pPr marL="1828800" lvl="3"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4pPr>
            <a:lvl5pPr marL="2286000" lvl="4"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5pPr>
            <a:lvl6pPr marL="2743200" lvl="5"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6pPr>
            <a:lvl7pPr marL="3200400" lvl="6"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7pPr>
            <a:lvl8pPr marL="3657600" lvl="7"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8pPr>
            <a:lvl9pPr marL="4114800" lvl="8" indent="-317500">
              <a:lnSpc>
                <a:spcPct val="100000"/>
              </a:lnSpc>
              <a:spcBef>
                <a:spcPts val="0"/>
              </a:spcBef>
              <a:spcAft>
                <a:spcPts val="0"/>
              </a:spcAft>
              <a:buClr>
                <a:schemeClr val="dk1"/>
              </a:buClr>
              <a:buSzPts val="1400"/>
              <a:buFont typeface="Arimo" panose="020B0604020202020204"/>
              <a:buChar char="■"/>
              <a:defRPr>
                <a:solidFill>
                  <a:schemeClr val="dk1"/>
                </a:solidFill>
                <a:latin typeface="Arimo" panose="020B0604020202020204"/>
                <a:ea typeface="Arimo" panose="020B0604020202020204"/>
                <a:cs typeface="Arimo" panose="020B0604020202020204"/>
                <a:sym typeface="Arimo" panose="020B0604020202020204"/>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slide" Target="slide8.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slide" Target="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slide" Target="slide1.xml"/><Relationship Id="rId4" Type="http://schemas.openxmlformats.org/officeDocument/2006/relationships/slide" Target="slide9.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slide" Target="slide9.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slide" Target="slide9.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slide" Target="slide9.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slide" Target="slide9.xml"/><Relationship Id="rId4" Type="http://schemas.openxmlformats.org/officeDocument/2006/relationships/slide" Target="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slide" Target="slide1.xml"/><Relationship Id="rId4" Type="http://schemas.openxmlformats.org/officeDocument/2006/relationships/slide" Target="slide9.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slide" Target="slide1.xml"/><Relationship Id="rId4" Type="http://schemas.openxmlformats.org/officeDocument/2006/relationships/slide" Target="slide9.xm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jpeg"/><Relationship Id="rId5" Type="http://schemas.openxmlformats.org/officeDocument/2006/relationships/slide" Target="slide1.xml"/><Relationship Id="rId4" Type="http://schemas.openxmlformats.org/officeDocument/2006/relationships/slide" Target="slide9.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slide" Target="slide1.xml"/><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slide" Target="slide1.xml"/><Relationship Id="rId4"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p:nvPr/>
        </p:nvSpPr>
        <p:spPr>
          <a:xfrm>
            <a:off x="765575" y="3031426"/>
            <a:ext cx="3989400" cy="1170900"/>
          </a:xfrm>
          <a:prstGeom prst="roundRect">
            <a:avLst>
              <a:gd name="adj" fmla="val 50000"/>
            </a:avLst>
          </a:pr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txBox="1">
            <a:spLocks noGrp="1"/>
          </p:cNvSpPr>
          <p:nvPr>
            <p:ph type="ctrTitle"/>
          </p:nvPr>
        </p:nvSpPr>
        <p:spPr>
          <a:xfrm>
            <a:off x="714300" y="1079004"/>
            <a:ext cx="5007300" cy="219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solidFill>
                  <a:schemeClr val="accent3"/>
                </a:solidFill>
              </a:rPr>
              <a:t>          </a:t>
            </a:r>
            <a:r>
              <a:rPr lang="en-GB">
                <a:solidFill>
                  <a:schemeClr val="lt2"/>
                </a:solidFill>
              </a:rPr>
              <a:t>ANALYSIS</a:t>
            </a:r>
            <a:r>
              <a:rPr lang="en-GB"/>
              <a:t> </a:t>
            </a:r>
            <a:r>
              <a:rPr lang="en-US" altLang="en-GB"/>
              <a:t>AND</a:t>
            </a:r>
            <a:r>
              <a:rPr lang="en-GB"/>
              <a:t> </a:t>
            </a:r>
            <a:r>
              <a:rPr lang="en-US" altLang="en-GB"/>
              <a:t>DESIGN</a:t>
            </a:r>
          </a:p>
        </p:txBody>
      </p:sp>
      <p:sp>
        <p:nvSpPr>
          <p:cNvPr id="240" name="Google Shape;240;p34"/>
          <p:cNvSpPr txBox="1">
            <a:spLocks noGrp="1"/>
          </p:cNvSpPr>
          <p:nvPr>
            <p:ph type="subTitle" idx="1"/>
          </p:nvPr>
        </p:nvSpPr>
        <p:spPr>
          <a:xfrm>
            <a:off x="852563" y="3464767"/>
            <a:ext cx="3815400" cy="2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dirty="0"/>
              <a:t>Member</a:t>
            </a:r>
            <a:endParaRPr lang="en-GB" dirty="0"/>
          </a:p>
          <a:p>
            <a:pPr marL="0" lvl="0" indent="0" algn="l" rtl="0">
              <a:spcBef>
                <a:spcPts val="0"/>
              </a:spcBef>
              <a:spcAft>
                <a:spcPts val="0"/>
              </a:spcAft>
              <a:buNone/>
            </a:pPr>
            <a:r>
              <a:rPr lang="en-US" altLang="en-GB" dirty="0" err="1"/>
              <a:t>Nguyễn</a:t>
            </a:r>
            <a:r>
              <a:rPr lang="en-US" altLang="en-GB" dirty="0"/>
              <a:t> </a:t>
            </a:r>
            <a:r>
              <a:rPr lang="en-US" altLang="en-GB" dirty="0" err="1"/>
              <a:t>Trung</a:t>
            </a:r>
            <a:r>
              <a:rPr lang="en-US" altLang="en-GB" dirty="0"/>
              <a:t> Nam 519H0321	</a:t>
            </a:r>
            <a:endParaRPr lang="en-GB" dirty="0"/>
          </a:p>
          <a:p>
            <a:pPr marL="0" lvl="0" indent="0" algn="l" rtl="0">
              <a:spcBef>
                <a:spcPts val="0"/>
              </a:spcBef>
              <a:spcAft>
                <a:spcPts val="0"/>
              </a:spcAft>
              <a:buNone/>
            </a:pPr>
            <a:r>
              <a:rPr lang="en-GB" dirty="0"/>
              <a:t>Ph</a:t>
            </a:r>
            <a:r>
              <a:rPr lang="en-US" altLang="en-GB" dirty="0" err="1"/>
              <a:t>ạm</a:t>
            </a:r>
            <a:r>
              <a:rPr lang="en-US" altLang="en-GB" dirty="0"/>
              <a:t> </a:t>
            </a:r>
            <a:r>
              <a:rPr lang="en-US" altLang="en-GB" dirty="0" err="1"/>
              <a:t>Ngọc</a:t>
            </a:r>
            <a:r>
              <a:rPr lang="en-US" altLang="en-GB" dirty="0"/>
              <a:t> </a:t>
            </a:r>
            <a:r>
              <a:rPr lang="en-US" altLang="en-GB" dirty="0" err="1"/>
              <a:t>Tuân</a:t>
            </a:r>
            <a:r>
              <a:rPr lang="en-US" altLang="en-GB"/>
              <a:t> 519H0358</a:t>
            </a:r>
            <a:endParaRPr lang="en-US" altLang="en-GB" dirty="0"/>
          </a:p>
        </p:txBody>
      </p:sp>
      <p:sp>
        <p:nvSpPr>
          <p:cNvPr id="241" name="Google Shape;241;p34"/>
          <p:cNvSpPr/>
          <p:nvPr/>
        </p:nvSpPr>
        <p:spPr>
          <a:xfrm>
            <a:off x="3177536" y="41215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4"/>
          <p:cNvSpPr/>
          <p:nvPr/>
        </p:nvSpPr>
        <p:spPr>
          <a:xfrm rot="-1685758">
            <a:off x="4276753" y="4283822"/>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4"/>
          <p:cNvSpPr/>
          <p:nvPr/>
        </p:nvSpPr>
        <p:spPr>
          <a:xfrm>
            <a:off x="849500" y="1326279"/>
            <a:ext cx="1230024" cy="629849"/>
          </a:xfrm>
          <a:prstGeom prst="rect">
            <a:avLst/>
          </a:prstGeom>
        </p:spPr>
        <p:txBody>
          <a:bodyPr>
            <a:prstTxWarp prst="textPlain">
              <a:avLst/>
            </a:prstTxWarp>
          </a:bodyPr>
          <a:lstStyle/>
          <a:p>
            <a:pPr lvl="0" algn="ctr"/>
            <a:r>
              <a:rPr lang="en-US" b="0" i="0">
                <a:ln w="9525" cap="flat" cmpd="sng">
                  <a:solidFill>
                    <a:schemeClr val="dk1"/>
                  </a:solidFill>
                  <a:prstDash val="solid"/>
                  <a:round/>
                  <a:headEnd type="none" w="sm" len="sm"/>
                  <a:tailEnd type="none" w="sm" len="sm"/>
                </a:ln>
                <a:noFill/>
                <a:latin typeface="Bebas Neue" panose="020B0606020202050201"/>
              </a:rPr>
              <a:t>REQUIREMENTS</a:t>
            </a:r>
          </a:p>
        </p:txBody>
      </p:sp>
      <p:sp>
        <p:nvSpPr>
          <p:cNvPr id="244" name="Google Shape;244;p34"/>
          <p:cNvSpPr/>
          <p:nvPr/>
        </p:nvSpPr>
        <p:spPr>
          <a:xfrm>
            <a:off x="3870412"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4">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247" name="Google Shape;247;p34">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248" name="Google Shape;248;p34">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249" name="Google Shape;249;p34"/>
          <p:cNvGrpSpPr/>
          <p:nvPr/>
        </p:nvGrpSpPr>
        <p:grpSpPr>
          <a:xfrm>
            <a:off x="706038" y="312972"/>
            <a:ext cx="140222" cy="140409"/>
            <a:chOff x="2741000" y="199475"/>
            <a:chExt cx="191953" cy="192210"/>
          </a:xfrm>
        </p:grpSpPr>
        <p:sp>
          <p:nvSpPr>
            <p:cNvPr id="250" name="Google Shape;250;p34"/>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4"/>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4"/>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4"/>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4"/>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4"/>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4"/>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4"/>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4"/>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4"/>
          <p:cNvGrpSpPr/>
          <p:nvPr/>
        </p:nvGrpSpPr>
        <p:grpSpPr>
          <a:xfrm>
            <a:off x="5041963" y="757530"/>
            <a:ext cx="3701872" cy="3762679"/>
            <a:chOff x="5041963" y="757530"/>
            <a:chExt cx="3701872" cy="3762679"/>
          </a:xfrm>
        </p:grpSpPr>
        <p:sp>
          <p:nvSpPr>
            <p:cNvPr id="260" name="Google Shape;260;p34"/>
            <p:cNvSpPr/>
            <p:nvPr/>
          </p:nvSpPr>
          <p:spPr>
            <a:xfrm rot="7198710">
              <a:off x="6604948" y="1367176"/>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34"/>
            <p:cNvGrpSpPr/>
            <p:nvPr/>
          </p:nvGrpSpPr>
          <p:grpSpPr>
            <a:xfrm>
              <a:off x="5536526" y="2174241"/>
              <a:ext cx="858975" cy="300968"/>
              <a:chOff x="2271950" y="2722775"/>
              <a:chExt cx="575875" cy="201775"/>
            </a:xfrm>
          </p:grpSpPr>
          <p:sp>
            <p:nvSpPr>
              <p:cNvPr id="262" name="Google Shape;262;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34"/>
            <p:cNvSpPr/>
            <p:nvPr/>
          </p:nvSpPr>
          <p:spPr>
            <a:xfrm rot="8100000">
              <a:off x="6648045" y="2782815"/>
              <a:ext cx="969401" cy="964456"/>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198710">
              <a:off x="5934873" y="3298064"/>
              <a:ext cx="630918" cy="627700"/>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34"/>
            <p:cNvGrpSpPr/>
            <p:nvPr/>
          </p:nvGrpSpPr>
          <p:grpSpPr>
            <a:xfrm>
              <a:off x="6056200" y="1535350"/>
              <a:ext cx="2293204" cy="1710167"/>
              <a:chOff x="1062800" y="1986296"/>
              <a:chExt cx="2169540" cy="1617945"/>
            </a:xfrm>
          </p:grpSpPr>
          <p:sp>
            <p:nvSpPr>
              <p:cNvPr id="270" name="Google Shape;270;p34"/>
              <p:cNvSpPr/>
              <p:nvPr/>
            </p:nvSpPr>
            <p:spPr>
              <a:xfrm>
                <a:off x="1062800" y="1986296"/>
                <a:ext cx="2169540" cy="1617945"/>
              </a:xfrm>
              <a:custGeom>
                <a:avLst/>
                <a:gdLst/>
                <a:ahLst/>
                <a:cxnLst/>
                <a:rect l="l" t="t" r="r" b="b"/>
                <a:pathLst>
                  <a:path w="66074" h="49275" extrusionOk="0">
                    <a:moveTo>
                      <a:pt x="65878" y="35219"/>
                    </a:moveTo>
                    <a:lnTo>
                      <a:pt x="65308" y="32298"/>
                    </a:lnTo>
                    <a:lnTo>
                      <a:pt x="60694" y="33188"/>
                    </a:lnTo>
                    <a:lnTo>
                      <a:pt x="54601" y="1710"/>
                    </a:lnTo>
                    <a:cubicBezTo>
                      <a:pt x="54387" y="677"/>
                      <a:pt x="53390" y="0"/>
                      <a:pt x="52374" y="196"/>
                    </a:cubicBezTo>
                    <a:lnTo>
                      <a:pt x="1693" y="10012"/>
                    </a:lnTo>
                    <a:cubicBezTo>
                      <a:pt x="677" y="10208"/>
                      <a:pt x="0" y="11205"/>
                      <a:pt x="196" y="12239"/>
                    </a:cubicBezTo>
                    <a:lnTo>
                      <a:pt x="6307" y="43752"/>
                    </a:lnTo>
                    <a:lnTo>
                      <a:pt x="1693" y="44643"/>
                    </a:lnTo>
                    <a:lnTo>
                      <a:pt x="2263" y="47547"/>
                    </a:lnTo>
                    <a:cubicBezTo>
                      <a:pt x="2459" y="48598"/>
                      <a:pt x="3474" y="49275"/>
                      <a:pt x="4525" y="49079"/>
                    </a:cubicBezTo>
                    <a:lnTo>
                      <a:pt x="64346" y="37481"/>
                    </a:lnTo>
                    <a:cubicBezTo>
                      <a:pt x="65397" y="37286"/>
                      <a:pt x="66074" y="36270"/>
                      <a:pt x="65878" y="35219"/>
                    </a:cubicBezTo>
                    <a:close/>
                  </a:path>
                </a:pathLst>
              </a:custGeom>
              <a:gradFill>
                <a:gsLst>
                  <a:gs pos="0">
                    <a:schemeClr val="dk2"/>
                  </a:gs>
                  <a:gs pos="100000">
                    <a:schemeClr val="lt1"/>
                  </a:gs>
                </a:gsLst>
                <a:lin ang="5400012"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062800" y="1986854"/>
                <a:ext cx="1993479" cy="1436072"/>
              </a:xfrm>
              <a:custGeom>
                <a:avLst/>
                <a:gdLst/>
                <a:ahLst/>
                <a:cxnLst/>
                <a:rect l="l" t="t" r="r" b="b"/>
                <a:pathLst>
                  <a:path w="60712" h="43736" fill="none" extrusionOk="0">
                    <a:moveTo>
                      <a:pt x="60712" y="33189"/>
                    </a:moveTo>
                    <a:lnTo>
                      <a:pt x="6307" y="43735"/>
                    </a:lnTo>
                    <a:lnTo>
                      <a:pt x="196" y="12239"/>
                    </a:lnTo>
                    <a:cubicBezTo>
                      <a:pt x="0" y="11206"/>
                      <a:pt x="677" y="10209"/>
                      <a:pt x="1710" y="10013"/>
                    </a:cubicBezTo>
                    <a:lnTo>
                      <a:pt x="52357" y="197"/>
                    </a:lnTo>
                    <a:cubicBezTo>
                      <a:pt x="53390" y="1"/>
                      <a:pt x="54387" y="678"/>
                      <a:pt x="54583" y="17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163997" y="2090415"/>
                <a:ext cx="1791675" cy="1259977"/>
              </a:xfrm>
              <a:custGeom>
                <a:avLst/>
                <a:gdLst/>
                <a:ahLst/>
                <a:cxnLst/>
                <a:rect l="l" t="t" r="r" b="b"/>
                <a:pathLst>
                  <a:path w="54566" h="38373" fill="none" extrusionOk="0">
                    <a:moveTo>
                      <a:pt x="0" y="9495"/>
                    </a:moveTo>
                    <a:lnTo>
                      <a:pt x="48972" y="0"/>
                    </a:lnTo>
                    <a:lnTo>
                      <a:pt x="54565" y="28895"/>
                    </a:lnTo>
                    <a:lnTo>
                      <a:pt x="5612" y="38372"/>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118356" y="3046759"/>
                <a:ext cx="2113983" cy="557473"/>
              </a:xfrm>
              <a:custGeom>
                <a:avLst/>
                <a:gdLst/>
                <a:ahLst/>
                <a:cxnLst/>
                <a:rect l="l" t="t" r="r" b="b"/>
                <a:pathLst>
                  <a:path w="64382" h="16978" fill="none" extrusionOk="0">
                    <a:moveTo>
                      <a:pt x="1" y="12346"/>
                    </a:moveTo>
                    <a:lnTo>
                      <a:pt x="63616" y="1"/>
                    </a:lnTo>
                    <a:lnTo>
                      <a:pt x="64186" y="2922"/>
                    </a:lnTo>
                    <a:cubicBezTo>
                      <a:pt x="64382" y="3973"/>
                      <a:pt x="63705" y="4989"/>
                      <a:pt x="62654" y="5184"/>
                    </a:cubicBezTo>
                    <a:lnTo>
                      <a:pt x="2833" y="16782"/>
                    </a:lnTo>
                    <a:cubicBezTo>
                      <a:pt x="1782" y="16978"/>
                      <a:pt x="767" y="16301"/>
                      <a:pt x="571" y="15250"/>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a:off x="1884028" y="3195336"/>
                <a:ext cx="567422" cy="149760"/>
              </a:xfrm>
              <a:custGeom>
                <a:avLst/>
                <a:gdLst/>
                <a:ahLst/>
                <a:cxnLst/>
                <a:rect l="l" t="t" r="r" b="b"/>
                <a:pathLst>
                  <a:path w="17281" h="4561" fill="none" extrusionOk="0">
                    <a:moveTo>
                      <a:pt x="1" y="3314"/>
                    </a:moveTo>
                    <a:lnTo>
                      <a:pt x="17067" y="0"/>
                    </a:lnTo>
                    <a:lnTo>
                      <a:pt x="17227" y="784"/>
                    </a:lnTo>
                    <a:cubicBezTo>
                      <a:pt x="17281" y="1069"/>
                      <a:pt x="17085" y="1336"/>
                      <a:pt x="16817" y="1390"/>
                    </a:cubicBezTo>
                    <a:lnTo>
                      <a:pt x="767" y="4507"/>
                    </a:lnTo>
                    <a:cubicBezTo>
                      <a:pt x="482" y="4561"/>
                      <a:pt x="214" y="4383"/>
                      <a:pt x="161" y="409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4"/>
              <p:cNvSpPr/>
              <p:nvPr/>
            </p:nvSpPr>
            <p:spPr>
              <a:xfrm>
                <a:off x="1365799" y="2636719"/>
                <a:ext cx="115842" cy="432897"/>
              </a:xfrm>
              <a:custGeom>
                <a:avLst/>
                <a:gdLst/>
                <a:ahLst/>
                <a:cxnLst/>
                <a:rect l="l" t="t" r="r" b="b"/>
                <a:pathLst>
                  <a:path w="3528" h="13184" fill="none" extrusionOk="0">
                    <a:moveTo>
                      <a:pt x="2530" y="13183"/>
                    </a:moveTo>
                    <a:lnTo>
                      <a:pt x="0" y="197"/>
                    </a:lnTo>
                    <a:lnTo>
                      <a:pt x="998" y="1"/>
                    </a:lnTo>
                    <a:lnTo>
                      <a:pt x="3527" y="129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4"/>
              <p:cNvSpPr/>
              <p:nvPr/>
            </p:nvSpPr>
            <p:spPr>
              <a:xfrm>
                <a:off x="1549443" y="2765989"/>
                <a:ext cx="84846" cy="267934"/>
              </a:xfrm>
              <a:custGeom>
                <a:avLst/>
                <a:gdLst/>
                <a:ahLst/>
                <a:cxnLst/>
                <a:rect l="l" t="t" r="r" b="b"/>
                <a:pathLst>
                  <a:path w="2584" h="8160" fill="none" extrusionOk="0">
                    <a:moveTo>
                      <a:pt x="998" y="1"/>
                    </a:moveTo>
                    <a:lnTo>
                      <a:pt x="2584" y="7964"/>
                    </a:lnTo>
                    <a:lnTo>
                      <a:pt x="1586" y="8160"/>
                    </a:lnTo>
                    <a:lnTo>
                      <a:pt x="1" y="19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41873" y="2453633"/>
                <a:ext cx="139844" cy="551037"/>
              </a:xfrm>
              <a:custGeom>
                <a:avLst/>
                <a:gdLst/>
                <a:ahLst/>
                <a:cxnLst/>
                <a:rect l="l" t="t" r="r" b="b"/>
                <a:pathLst>
                  <a:path w="4259" h="16782" fill="none" extrusionOk="0">
                    <a:moveTo>
                      <a:pt x="3261" y="16782"/>
                    </a:moveTo>
                    <a:lnTo>
                      <a:pt x="0" y="197"/>
                    </a:lnTo>
                    <a:lnTo>
                      <a:pt x="998" y="1"/>
                    </a:lnTo>
                    <a:lnTo>
                      <a:pt x="4258" y="16586"/>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831985" y="2644337"/>
                <a:ext cx="97126" cy="331108"/>
              </a:xfrm>
              <a:custGeom>
                <a:avLst/>
                <a:gdLst/>
                <a:ahLst/>
                <a:cxnLst/>
                <a:rect l="l" t="t" r="r" b="b"/>
                <a:pathLst>
                  <a:path w="2958" h="10084" fill="none" extrusionOk="0">
                    <a:moveTo>
                      <a:pt x="1960" y="10083"/>
                    </a:moveTo>
                    <a:lnTo>
                      <a:pt x="0" y="196"/>
                    </a:lnTo>
                    <a:lnTo>
                      <a:pt x="998" y="0"/>
                    </a:lnTo>
                    <a:lnTo>
                      <a:pt x="2957" y="9887"/>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959483" y="2513293"/>
                <a:ext cx="117024" cy="433488"/>
              </a:xfrm>
              <a:custGeom>
                <a:avLst/>
                <a:gdLst/>
                <a:ahLst/>
                <a:cxnLst/>
                <a:rect l="l" t="t" r="r" b="b"/>
                <a:pathLst>
                  <a:path w="3564" h="13202" fill="none" extrusionOk="0">
                    <a:moveTo>
                      <a:pt x="2566" y="13201"/>
                    </a:moveTo>
                    <a:lnTo>
                      <a:pt x="1" y="197"/>
                    </a:lnTo>
                    <a:lnTo>
                      <a:pt x="998" y="1"/>
                    </a:lnTo>
                    <a:lnTo>
                      <a:pt x="3564"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4"/>
              <p:cNvSpPr/>
              <p:nvPr/>
            </p:nvSpPr>
            <p:spPr>
              <a:xfrm>
                <a:off x="2106877" y="2484629"/>
                <a:ext cx="117024" cy="432897"/>
              </a:xfrm>
              <a:custGeom>
                <a:avLst/>
                <a:gdLst/>
                <a:ahLst/>
                <a:cxnLst/>
                <a:rect l="l" t="t" r="r" b="b"/>
                <a:pathLst>
                  <a:path w="3564" h="13184" fill="none" extrusionOk="0">
                    <a:moveTo>
                      <a:pt x="2566" y="13184"/>
                    </a:moveTo>
                    <a:lnTo>
                      <a:pt x="1" y="197"/>
                    </a:lnTo>
                    <a:lnTo>
                      <a:pt x="998" y="1"/>
                    </a:lnTo>
                    <a:lnTo>
                      <a:pt x="3564" y="12988"/>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254305" y="2455406"/>
                <a:ext cx="116991" cy="433455"/>
              </a:xfrm>
              <a:custGeom>
                <a:avLst/>
                <a:gdLst/>
                <a:ahLst/>
                <a:cxnLst/>
                <a:rect l="l" t="t" r="r" b="b"/>
                <a:pathLst>
                  <a:path w="3563" h="13201" fill="none" extrusionOk="0">
                    <a:moveTo>
                      <a:pt x="2565" y="13201"/>
                    </a:moveTo>
                    <a:lnTo>
                      <a:pt x="0" y="196"/>
                    </a:lnTo>
                    <a:lnTo>
                      <a:pt x="998" y="0"/>
                    </a:lnTo>
                    <a:lnTo>
                      <a:pt x="3563" y="13005"/>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478303" y="2670637"/>
                <a:ext cx="67903" cy="183712"/>
              </a:xfrm>
              <a:custGeom>
                <a:avLst/>
                <a:gdLst/>
                <a:ahLst/>
                <a:cxnLst/>
                <a:rect l="l" t="t" r="r" b="b"/>
                <a:pathLst>
                  <a:path w="2068" h="5595" fill="none" extrusionOk="0">
                    <a:moveTo>
                      <a:pt x="1070" y="5595"/>
                    </a:moveTo>
                    <a:lnTo>
                      <a:pt x="1" y="197"/>
                    </a:lnTo>
                    <a:lnTo>
                      <a:pt x="999" y="1"/>
                    </a:lnTo>
                    <a:lnTo>
                      <a:pt x="2067" y="5399"/>
                    </a:ln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1399126" y="2873030"/>
                <a:ext cx="1336023" cy="256244"/>
              </a:xfrm>
              <a:custGeom>
                <a:avLst/>
                <a:gdLst/>
                <a:ahLst/>
                <a:cxnLst/>
                <a:rect l="l" t="t" r="r" b="b"/>
                <a:pathLst>
                  <a:path w="40689" h="7804" fill="none" extrusionOk="0">
                    <a:moveTo>
                      <a:pt x="40688" y="1"/>
                    </a:moveTo>
                    <a:lnTo>
                      <a:pt x="1" y="780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524694" y="2964516"/>
              <a:ext cx="953591" cy="334099"/>
              <a:chOff x="2271950" y="2722775"/>
              <a:chExt cx="575875" cy="201775"/>
            </a:xfrm>
          </p:grpSpPr>
          <p:sp>
            <p:nvSpPr>
              <p:cNvPr id="285" name="Google Shape;285;p34"/>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34"/>
            <p:cNvGrpSpPr/>
            <p:nvPr/>
          </p:nvGrpSpPr>
          <p:grpSpPr>
            <a:xfrm>
              <a:off x="7653574" y="1141618"/>
              <a:ext cx="695830" cy="643529"/>
              <a:chOff x="3407216" y="1944760"/>
              <a:chExt cx="535831" cy="495479"/>
            </a:xfrm>
          </p:grpSpPr>
          <p:sp>
            <p:nvSpPr>
              <p:cNvPr id="291" name="Google Shape;291;p34"/>
              <p:cNvSpPr/>
              <p:nvPr/>
            </p:nvSpPr>
            <p:spPr>
              <a:xfrm>
                <a:off x="3747055" y="2059977"/>
                <a:ext cx="195992" cy="130486"/>
              </a:xfrm>
              <a:custGeom>
                <a:avLst/>
                <a:gdLst/>
                <a:ahLst/>
                <a:cxnLst/>
                <a:rect l="l" t="t" r="r" b="b"/>
                <a:pathLst>
                  <a:path w="5969" h="3974" extrusionOk="0">
                    <a:moveTo>
                      <a:pt x="1" y="3973"/>
                    </a:moveTo>
                    <a:lnTo>
                      <a:pt x="5968" y="3973"/>
                    </a:lnTo>
                    <a:cubicBezTo>
                      <a:pt x="5951" y="2495"/>
                      <a:pt x="5380" y="1087"/>
                      <a:pt x="4383" y="1"/>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4"/>
              <p:cNvSpPr/>
              <p:nvPr/>
            </p:nvSpPr>
            <p:spPr>
              <a:xfrm>
                <a:off x="3715468" y="1944760"/>
                <a:ext cx="143916" cy="193628"/>
              </a:xfrm>
              <a:custGeom>
                <a:avLst/>
                <a:gdLst/>
                <a:ahLst/>
                <a:cxnLst/>
                <a:rect l="l" t="t" r="r" b="b"/>
                <a:pathLst>
                  <a:path w="4383" h="5897" extrusionOk="0">
                    <a:moveTo>
                      <a:pt x="1" y="0"/>
                    </a:moveTo>
                    <a:lnTo>
                      <a:pt x="1" y="5897"/>
                    </a:lnTo>
                    <a:lnTo>
                      <a:pt x="4383" y="1924"/>
                    </a:lnTo>
                    <a:cubicBezTo>
                      <a:pt x="3261" y="695"/>
                      <a:pt x="1675" y="0"/>
                      <a:pt x="1" y="0"/>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4"/>
              <p:cNvSpPr/>
              <p:nvPr/>
            </p:nvSpPr>
            <p:spPr>
              <a:xfrm>
                <a:off x="3407216" y="2031904"/>
                <a:ext cx="459197" cy="408336"/>
              </a:xfrm>
              <a:custGeom>
                <a:avLst/>
                <a:gdLst/>
                <a:ahLst/>
                <a:cxnLst/>
                <a:rect l="l" t="t" r="r" b="b"/>
                <a:pathLst>
                  <a:path w="13985" h="12436" extrusionOk="0">
                    <a:moveTo>
                      <a:pt x="13985" y="5986"/>
                    </a:moveTo>
                    <a:lnTo>
                      <a:pt x="13985" y="5897"/>
                    </a:lnTo>
                    <a:lnTo>
                      <a:pt x="7999" y="5897"/>
                    </a:lnTo>
                    <a:lnTo>
                      <a:pt x="7999" y="1"/>
                    </a:lnTo>
                    <a:cubicBezTo>
                      <a:pt x="2673" y="1"/>
                      <a:pt x="0" y="6449"/>
                      <a:pt x="3777" y="10208"/>
                    </a:cubicBezTo>
                    <a:cubicBezTo>
                      <a:pt x="5487" y="11918"/>
                      <a:pt x="8053" y="12435"/>
                      <a:pt x="10297" y="11509"/>
                    </a:cubicBezTo>
                    <a:cubicBezTo>
                      <a:pt x="12524" y="10582"/>
                      <a:pt x="13985" y="8409"/>
                      <a:pt x="13985" y="5986"/>
                    </a:cubicBezTo>
                    <a:close/>
                  </a:path>
                </a:pathLst>
              </a:custGeom>
              <a:gradFill>
                <a:gsLst>
                  <a:gs pos="0">
                    <a:schemeClr val="lt1"/>
                  </a:gs>
                  <a:gs pos="100000">
                    <a:schemeClr val="accent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34"/>
            <p:cNvSpPr/>
            <p:nvPr/>
          </p:nvSpPr>
          <p:spPr>
            <a:xfrm>
              <a:off x="8170289" y="420388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4"/>
            <p:cNvSpPr/>
            <p:nvPr/>
          </p:nvSpPr>
          <p:spPr>
            <a:xfrm>
              <a:off x="8030063" y="7575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4"/>
            <p:cNvSpPr/>
            <p:nvPr/>
          </p:nvSpPr>
          <p:spPr>
            <a:xfrm>
              <a:off x="5256650" y="38930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4"/>
            <p:cNvSpPr/>
            <p:nvPr/>
          </p:nvSpPr>
          <p:spPr>
            <a:xfrm>
              <a:off x="70829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4"/>
            <p:cNvSpPr/>
            <p:nvPr/>
          </p:nvSpPr>
          <p:spPr>
            <a:xfrm>
              <a:off x="5653275" y="88338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4"/>
            <p:cNvSpPr/>
            <p:nvPr/>
          </p:nvSpPr>
          <p:spPr>
            <a:xfrm>
              <a:off x="5041963" y="28242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p:nvPr/>
          </p:nvSpPr>
          <p:spPr>
            <a:xfrm>
              <a:off x="5692426" y="4028640"/>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4"/>
            <p:cNvSpPr/>
            <p:nvPr/>
          </p:nvSpPr>
          <p:spPr>
            <a:xfrm rot="-1685758">
              <a:off x="6377366" y="1295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4"/>
            <p:cNvSpPr/>
            <p:nvPr/>
          </p:nvSpPr>
          <p:spPr>
            <a:xfrm rot="-1685758">
              <a:off x="7465216" y="40524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4"/>
            <p:cNvSpPr/>
            <p:nvPr/>
          </p:nvSpPr>
          <p:spPr>
            <a:xfrm>
              <a:off x="6575627" y="3816888"/>
              <a:ext cx="335779" cy="396117"/>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4"/>
            <p:cNvSpPr/>
            <p:nvPr/>
          </p:nvSpPr>
          <p:spPr>
            <a:xfrm>
              <a:off x="5138089" y="15277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5" name="Google Shape;305;p34"/>
            <p:cNvGrpSpPr/>
            <p:nvPr/>
          </p:nvGrpSpPr>
          <p:grpSpPr>
            <a:xfrm>
              <a:off x="6882732" y="2040297"/>
              <a:ext cx="1861102" cy="1904111"/>
              <a:chOff x="6882732" y="2040297"/>
              <a:chExt cx="1861102" cy="1904111"/>
            </a:xfrm>
          </p:grpSpPr>
          <p:grpSp>
            <p:nvGrpSpPr>
              <p:cNvPr id="306" name="Google Shape;306;p34"/>
              <p:cNvGrpSpPr/>
              <p:nvPr/>
            </p:nvGrpSpPr>
            <p:grpSpPr>
              <a:xfrm rot="1800000">
                <a:off x="7153488" y="2273972"/>
                <a:ext cx="1319590" cy="1436760"/>
                <a:chOff x="2956444" y="-416775"/>
                <a:chExt cx="1627918" cy="1772276"/>
              </a:xfrm>
            </p:grpSpPr>
            <p:sp>
              <p:nvSpPr>
                <p:cNvPr id="307" name="Google Shape;307;p34"/>
                <p:cNvSpPr/>
                <p:nvPr/>
              </p:nvSpPr>
              <p:spPr>
                <a:xfrm rot="-1685758">
                  <a:off x="3256913" y="-103587"/>
                  <a:ext cx="989043" cy="989043"/>
                </a:xfrm>
                <a:custGeom>
                  <a:avLst/>
                  <a:gdLst/>
                  <a:ahLst/>
                  <a:cxnLst/>
                  <a:rect l="l" t="t" r="r" b="b"/>
                  <a:pathLst>
                    <a:path w="28717" h="28717" extrusionOk="0">
                      <a:moveTo>
                        <a:pt x="27541" y="12221"/>
                      </a:moveTo>
                      <a:cubicBezTo>
                        <a:pt x="28717" y="19507"/>
                        <a:pt x="23765" y="26365"/>
                        <a:pt x="16479" y="27541"/>
                      </a:cubicBezTo>
                      <a:cubicBezTo>
                        <a:pt x="9210" y="28717"/>
                        <a:pt x="2352" y="23765"/>
                        <a:pt x="1176" y="16478"/>
                      </a:cubicBezTo>
                      <a:cubicBezTo>
                        <a:pt x="0" y="9192"/>
                        <a:pt x="4953" y="2334"/>
                        <a:pt x="12239" y="1158"/>
                      </a:cubicBezTo>
                      <a:cubicBezTo>
                        <a:pt x="19525" y="0"/>
                        <a:pt x="26383" y="4953"/>
                        <a:pt x="27541" y="12221"/>
                      </a:cubicBezTo>
                      <a:close/>
                    </a:path>
                  </a:pathLst>
                </a:custGeom>
                <a:gradFill>
                  <a:gsLst>
                    <a:gs pos="0">
                      <a:schemeClr val="dk2"/>
                    </a:gs>
                    <a:gs pos="100000">
                      <a:schemeClr val="lt1"/>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rot="-1685758">
                  <a:off x="4089280" y="737191"/>
                  <a:ext cx="118443" cy="204959"/>
                </a:xfrm>
                <a:custGeom>
                  <a:avLst/>
                  <a:gdLst/>
                  <a:ahLst/>
                  <a:cxnLst/>
                  <a:rect l="l" t="t" r="r" b="b"/>
                  <a:pathLst>
                    <a:path w="3439" h="5951" extrusionOk="0">
                      <a:moveTo>
                        <a:pt x="1" y="499"/>
                      </a:moveTo>
                      <a:lnTo>
                        <a:pt x="2227" y="0"/>
                      </a:lnTo>
                      <a:lnTo>
                        <a:pt x="3439" y="5451"/>
                      </a:lnTo>
                      <a:lnTo>
                        <a:pt x="1230" y="5950"/>
                      </a:ln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rot="-1685758">
                  <a:off x="4188388" y="804968"/>
                  <a:ext cx="292714" cy="511759"/>
                </a:xfrm>
                <a:custGeom>
                  <a:avLst/>
                  <a:gdLst/>
                  <a:ahLst/>
                  <a:cxnLst/>
                  <a:rect l="l" t="t" r="r" b="b"/>
                  <a:pathLst>
                    <a:path w="8499" h="14859" extrusionOk="0">
                      <a:moveTo>
                        <a:pt x="1" y="1266"/>
                      </a:moveTo>
                      <a:lnTo>
                        <a:pt x="5648" y="1"/>
                      </a:lnTo>
                      <a:lnTo>
                        <a:pt x="8213" y="11456"/>
                      </a:lnTo>
                      <a:cubicBezTo>
                        <a:pt x="8498" y="12774"/>
                        <a:pt x="7679" y="14057"/>
                        <a:pt x="6378" y="14359"/>
                      </a:cubicBezTo>
                      <a:lnTo>
                        <a:pt x="5452" y="14555"/>
                      </a:lnTo>
                      <a:cubicBezTo>
                        <a:pt x="4151" y="14858"/>
                        <a:pt x="2851" y="14021"/>
                        <a:pt x="2566" y="12720"/>
                      </a:cubicBezTo>
                      <a:lnTo>
                        <a:pt x="1" y="1266"/>
                      </a:ln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rot="-1685758">
                  <a:off x="3167104" y="-212431"/>
                  <a:ext cx="1164555" cy="1186011"/>
                </a:xfrm>
                <a:custGeom>
                  <a:avLst/>
                  <a:gdLst/>
                  <a:ahLst/>
                  <a:cxnLst/>
                  <a:rect l="l" t="t" r="r" b="b"/>
                  <a:pathLst>
                    <a:path w="33813" h="34436" extrusionOk="0">
                      <a:moveTo>
                        <a:pt x="13344" y="1924"/>
                      </a:moveTo>
                      <a:cubicBezTo>
                        <a:pt x="7038" y="3349"/>
                        <a:pt x="2210" y="8408"/>
                        <a:pt x="1105" y="14768"/>
                      </a:cubicBezTo>
                      <a:cubicBezTo>
                        <a:pt x="1" y="21128"/>
                        <a:pt x="2833" y="27523"/>
                        <a:pt x="8285" y="30979"/>
                      </a:cubicBezTo>
                      <a:cubicBezTo>
                        <a:pt x="13754" y="34435"/>
                        <a:pt x="20737" y="34275"/>
                        <a:pt x="26028" y="30552"/>
                      </a:cubicBezTo>
                      <a:cubicBezTo>
                        <a:pt x="31301" y="26828"/>
                        <a:pt x="33813" y="20308"/>
                        <a:pt x="32405" y="14002"/>
                      </a:cubicBezTo>
                      <a:cubicBezTo>
                        <a:pt x="30481" y="5416"/>
                        <a:pt x="21948" y="0"/>
                        <a:pt x="13344" y="1924"/>
                      </a:cubicBezTo>
                      <a:close/>
                      <a:moveTo>
                        <a:pt x="19757" y="30534"/>
                      </a:moveTo>
                      <a:cubicBezTo>
                        <a:pt x="14484" y="31710"/>
                        <a:pt x="9015" y="29607"/>
                        <a:pt x="5897" y="25190"/>
                      </a:cubicBezTo>
                      <a:cubicBezTo>
                        <a:pt x="2798" y="20772"/>
                        <a:pt x="2655" y="14911"/>
                        <a:pt x="5541" y="10350"/>
                      </a:cubicBezTo>
                      <a:cubicBezTo>
                        <a:pt x="8445" y="5790"/>
                        <a:pt x="13789" y="3403"/>
                        <a:pt x="19116" y="4329"/>
                      </a:cubicBezTo>
                      <a:cubicBezTo>
                        <a:pt x="24442" y="5255"/>
                        <a:pt x="28682" y="9299"/>
                        <a:pt x="29876" y="14572"/>
                      </a:cubicBezTo>
                      <a:cubicBezTo>
                        <a:pt x="31479" y="21769"/>
                        <a:pt x="26954" y="28913"/>
                        <a:pt x="19757" y="30534"/>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rot="-1685758">
                  <a:off x="3633731" y="686682"/>
                  <a:ext cx="59549" cy="60134"/>
                </a:xfrm>
                <a:custGeom>
                  <a:avLst/>
                  <a:gdLst/>
                  <a:ahLst/>
                  <a:cxnLst/>
                  <a:rect l="l" t="t" r="r" b="b"/>
                  <a:pathLst>
                    <a:path w="1729" h="1746" fill="none" extrusionOk="0">
                      <a:moveTo>
                        <a:pt x="1729" y="748"/>
                      </a:moveTo>
                      <a:cubicBezTo>
                        <a:pt x="1729" y="1408"/>
                        <a:pt x="945" y="1746"/>
                        <a:pt x="464" y="1283"/>
                      </a:cubicBezTo>
                      <a:cubicBezTo>
                        <a:pt x="1" y="820"/>
                        <a:pt x="321" y="18"/>
                        <a:pt x="980" y="18"/>
                      </a:cubicBezTo>
                      <a:cubicBezTo>
                        <a:pt x="1390" y="0"/>
                        <a:pt x="1729" y="339"/>
                        <a:pt x="1729" y="748"/>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rot="-1685758">
                  <a:off x="3920185" y="240959"/>
                  <a:ext cx="59549" cy="60168"/>
                </a:xfrm>
                <a:custGeom>
                  <a:avLst/>
                  <a:gdLst/>
                  <a:ahLst/>
                  <a:cxnLst/>
                  <a:rect l="l" t="t" r="r" b="b"/>
                  <a:pathLst>
                    <a:path w="1729" h="1747" fill="none" extrusionOk="0">
                      <a:moveTo>
                        <a:pt x="1729" y="749"/>
                      </a:moveTo>
                      <a:cubicBezTo>
                        <a:pt x="1729" y="1408"/>
                        <a:pt x="927" y="1746"/>
                        <a:pt x="464" y="1283"/>
                      </a:cubicBezTo>
                      <a:cubicBezTo>
                        <a:pt x="1" y="802"/>
                        <a:pt x="321" y="0"/>
                        <a:pt x="998" y="0"/>
                      </a:cubicBezTo>
                      <a:cubicBezTo>
                        <a:pt x="1408" y="0"/>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rot="-1685758">
                  <a:off x="3804917" y="483952"/>
                  <a:ext cx="59549" cy="59549"/>
                </a:xfrm>
                <a:custGeom>
                  <a:avLst/>
                  <a:gdLst/>
                  <a:ahLst/>
                  <a:cxnLst/>
                  <a:rect l="l" t="t" r="r" b="b"/>
                  <a:pathLst>
                    <a:path w="1729" h="1729" fill="none" extrusionOk="0">
                      <a:moveTo>
                        <a:pt x="1729" y="749"/>
                      </a:moveTo>
                      <a:cubicBezTo>
                        <a:pt x="1729" y="1408"/>
                        <a:pt x="927" y="1729"/>
                        <a:pt x="464" y="1266"/>
                      </a:cubicBezTo>
                      <a:cubicBezTo>
                        <a:pt x="1" y="803"/>
                        <a:pt x="322" y="1"/>
                        <a:pt x="999" y="1"/>
                      </a:cubicBezTo>
                      <a:cubicBezTo>
                        <a:pt x="1390"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rot="-1685758">
                  <a:off x="3656982" y="206840"/>
                  <a:ext cx="59549" cy="59549"/>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rot="-1685758">
                  <a:off x="3625057" y="514757"/>
                  <a:ext cx="17221" cy="173652"/>
                </a:xfrm>
                <a:custGeom>
                  <a:avLst/>
                  <a:gdLst/>
                  <a:ahLst/>
                  <a:cxnLst/>
                  <a:rect l="l" t="t" r="r" b="b"/>
                  <a:pathLst>
                    <a:path w="500" h="5042" fill="none" extrusionOk="0">
                      <a:moveTo>
                        <a:pt x="1" y="5042"/>
                      </a:moveTo>
                      <a:lnTo>
                        <a:pt x="500" y="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rot="-1685758">
                  <a:off x="3641679" y="449510"/>
                  <a:ext cx="154675" cy="97571"/>
                </a:xfrm>
                <a:custGeom>
                  <a:avLst/>
                  <a:gdLst/>
                  <a:ahLst/>
                  <a:cxnLst/>
                  <a:rect l="l" t="t" r="r" b="b"/>
                  <a:pathLst>
                    <a:path w="4491" h="2833" fill="none" extrusionOk="0">
                      <a:moveTo>
                        <a:pt x="1" y="0"/>
                      </a:moveTo>
                      <a:lnTo>
                        <a:pt x="4490" y="283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rot="-1685758">
                  <a:off x="3762760" y="237601"/>
                  <a:ext cx="34" cy="263233"/>
                </a:xfrm>
                <a:custGeom>
                  <a:avLst/>
                  <a:gdLst/>
                  <a:ahLst/>
                  <a:cxnLst/>
                  <a:rect l="l" t="t" r="r" b="b"/>
                  <a:pathLst>
                    <a:path w="1" h="7643" fill="none" extrusionOk="0">
                      <a:moveTo>
                        <a:pt x="1" y="7643"/>
                      </a:moveTo>
                      <a:lnTo>
                        <a:pt x="1"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rot="-1685758">
                  <a:off x="3732400" y="186253"/>
                  <a:ext cx="173652" cy="122748"/>
                </a:xfrm>
                <a:custGeom>
                  <a:avLst/>
                  <a:gdLst/>
                  <a:ahLst/>
                  <a:cxnLst/>
                  <a:rect l="l" t="t" r="r" b="b"/>
                  <a:pathLst>
                    <a:path w="5042" h="3564" fill="none" extrusionOk="0">
                      <a:moveTo>
                        <a:pt x="0" y="1"/>
                      </a:moveTo>
                      <a:lnTo>
                        <a:pt x="5042" y="3564"/>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rot="-1685758">
                  <a:off x="3885238" y="25901"/>
                  <a:ext cx="654" cy="230755"/>
                </a:xfrm>
                <a:custGeom>
                  <a:avLst/>
                  <a:gdLst/>
                  <a:ahLst/>
                  <a:cxnLst/>
                  <a:rect l="l" t="t" r="r" b="b"/>
                  <a:pathLst>
                    <a:path w="19" h="6700" fill="none" extrusionOk="0">
                      <a:moveTo>
                        <a:pt x="0" y="6699"/>
                      </a:moveTo>
                      <a:lnTo>
                        <a:pt x="18" y="1"/>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rot="-1685758">
                  <a:off x="3819341" y="33672"/>
                  <a:ext cx="34992" cy="30101"/>
                </a:xfrm>
                <a:custGeom>
                  <a:avLst/>
                  <a:gdLst/>
                  <a:ahLst/>
                  <a:cxnLst/>
                  <a:rect l="l" t="t" r="r" b="b"/>
                  <a:pathLst>
                    <a:path w="1016" h="874" fill="none" extrusionOk="0">
                      <a:moveTo>
                        <a:pt x="1016" y="838"/>
                      </a:moveTo>
                      <a:lnTo>
                        <a:pt x="481" y="0"/>
                      </a:lnTo>
                      <a:lnTo>
                        <a:pt x="0" y="873"/>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34"/>
              <p:cNvSpPr/>
              <p:nvPr/>
            </p:nvSpPr>
            <p:spPr>
              <a:xfrm rot="113924">
                <a:off x="7656437" y="2922773"/>
                <a:ext cx="48270" cy="48274"/>
              </a:xfrm>
              <a:custGeom>
                <a:avLst/>
                <a:gdLst/>
                <a:ahLst/>
                <a:cxnLst/>
                <a:rect l="l" t="t" r="r" b="b"/>
                <a:pathLst>
                  <a:path w="1729" h="1729" fill="none" extrusionOk="0">
                    <a:moveTo>
                      <a:pt x="1729" y="731"/>
                    </a:moveTo>
                    <a:cubicBezTo>
                      <a:pt x="1729" y="1390"/>
                      <a:pt x="927" y="1729"/>
                      <a:pt x="464" y="1266"/>
                    </a:cubicBezTo>
                    <a:cubicBezTo>
                      <a:pt x="1" y="785"/>
                      <a:pt x="322" y="1"/>
                      <a:pt x="999" y="1"/>
                    </a:cubicBezTo>
                    <a:cubicBezTo>
                      <a:pt x="1390" y="1"/>
                      <a:pt x="1729" y="322"/>
                      <a:pt x="1729" y="73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2" name="Google Shape;322;p34">
            <a:hlinkClick r:id="rId3"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 Box 104"/>
          <p:cNvSpPr txBox="1"/>
          <p:nvPr/>
        </p:nvSpPr>
        <p:spPr>
          <a:xfrm>
            <a:off x="1452880" y="553720"/>
            <a:ext cx="5080000" cy="337185"/>
          </a:xfrm>
          <a:prstGeom prst="rect">
            <a:avLst/>
          </a:prstGeom>
          <a:noFill/>
          <a:ln w="9525">
            <a:noFill/>
          </a:ln>
        </p:spPr>
        <p:txBody>
          <a:bodyPr>
            <a:spAutoFit/>
          </a:bodyPr>
          <a:lstStyle/>
          <a:p>
            <a:pPr marL="228600" indent="-228600"/>
            <a:r>
              <a:rPr lang="en-US" sz="1600" b="1" dirty="0">
                <a:solidFill>
                  <a:schemeClr val="tx1"/>
                </a:solidFill>
                <a:latin typeface="Times New Roman" panose="02020603050405020304" pitchFamily="18" charset="0"/>
                <a:cs typeface="Times New Roman" panose="02020603050405020304" pitchFamily="18" charset="0"/>
              </a:rPr>
              <a:t>2.4 </a:t>
            </a:r>
            <a:r>
              <a:rPr lang="en-US" sz="1200" b="1" dirty="0">
                <a:solidFill>
                  <a:schemeClr val="tx1"/>
                </a:solidFill>
                <a:latin typeface="Times New Roman" panose="02020603050405020304" pitchFamily="18" charset="0"/>
                <a:cs typeface="Times New Roman" panose="02020603050405020304" pitchFamily="18" charset="0"/>
              </a:rPr>
              <a:t>Activity Diagram</a:t>
            </a:r>
            <a:endParaRPr lang="en-US" dirty="0">
              <a:solidFill>
                <a:schemeClr val="tx1"/>
              </a:solidFill>
            </a:endParaRPr>
          </a:p>
        </p:txBody>
      </p:sp>
      <p:pic>
        <p:nvPicPr>
          <p:cNvPr id="4" name="Picture 3"/>
          <p:cNvPicPr/>
          <p:nvPr/>
        </p:nvPicPr>
        <p:blipFill>
          <a:blip r:embed="rId2"/>
          <a:stretch>
            <a:fillRect/>
          </a:stretch>
        </p:blipFill>
        <p:spPr>
          <a:xfrm>
            <a:off x="701040" y="890905"/>
            <a:ext cx="7787640" cy="3766820"/>
          </a:xfrm>
          <a:prstGeom prst="rect">
            <a:avLst/>
          </a:prstGeom>
          <a:noFill/>
          <a:ln w="9525">
            <a:noFill/>
          </a:ln>
        </p:spPr>
      </p:pic>
      <p:sp>
        <p:nvSpPr>
          <p:cNvPr id="106" name="Text Box 105"/>
          <p:cNvSpPr txBox="1"/>
          <p:nvPr/>
        </p:nvSpPr>
        <p:spPr>
          <a:xfrm>
            <a:off x="1452880" y="4991735"/>
            <a:ext cx="5080000" cy="953135"/>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p>
          <a:p>
            <a:pPr marL="0" indent="0"/>
            <a:r>
              <a:rPr lang="en-US">
                <a:latin typeface="CG Times (W1)" charset="0"/>
                <a:cs typeface="Times New Roman" panose="02020603050405020304" pitchFamily="18" charset="0"/>
              </a:rPr>
              <a:t> </a:t>
            </a:r>
          </a:p>
          <a:p>
            <a:pPr marL="0" indent="0"/>
            <a:r>
              <a:rPr lang="en-US">
                <a:latin typeface="CG Times (W1)" charset="0"/>
                <a:cs typeface="Times New Roman" panose="02020603050405020304" pitchFamily="18" charset="0"/>
              </a:rPr>
              <a:t> </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2032000" y="179705"/>
            <a:ext cx="5080000" cy="768350"/>
          </a:xfrm>
          <a:prstGeom prst="rect">
            <a:avLst/>
          </a:prstGeom>
          <a:noFill/>
          <a:ln w="9525">
            <a:noFill/>
          </a:ln>
        </p:spPr>
        <p:txBody>
          <a:bodyPr>
            <a:spAutoFit/>
          </a:bodyPr>
          <a:lstStyle/>
          <a:p>
            <a:pPr marL="228600" indent="-228600"/>
            <a:r>
              <a:rPr lang="en-US" sz="1600" b="1" dirty="0">
                <a:solidFill>
                  <a:srgbClr val="050505"/>
                </a:solidFill>
                <a:latin typeface="Times New Roman" panose="02020603050405020304" pitchFamily="18" charset="0"/>
                <a:cs typeface="Times New Roman" panose="02020603050405020304" pitchFamily="18" charset="0"/>
              </a:rPr>
              <a:t>1.1 </a:t>
            </a:r>
            <a:r>
              <a:rPr lang="en-US" sz="1200" b="1" dirty="0">
                <a:solidFill>
                  <a:srgbClr val="050505"/>
                </a:solidFill>
                <a:latin typeface="Times New Roman" panose="02020603050405020304" pitchFamily="18" charset="0"/>
                <a:cs typeface="Times New Roman" panose="02020603050405020304" pitchFamily="18" charset="0"/>
              </a:rPr>
              <a:t>List of Requirements</a:t>
            </a:r>
            <a:endParaRPr lang="en-US" dirty="0">
              <a:solidFill>
                <a:srgbClr val="050505"/>
              </a:solidFill>
              <a:latin typeface="CG Times (W1)" charset="0"/>
              <a:cs typeface="Times New Roman" panose="02020603050405020304" pitchFamily="18" charset="0"/>
            </a:endParaRPr>
          </a:p>
          <a:p>
            <a:pPr marL="228600" indent="-228600"/>
            <a:r>
              <a:rPr lang="en-US" dirty="0">
                <a:solidFill>
                  <a:srgbClr val="050505"/>
                </a:solidFill>
                <a:latin typeface="CG Times (W1)" charset="0"/>
                <a:cs typeface="Times New Roman" panose="02020603050405020304" pitchFamily="18" charset="0"/>
              </a:rPr>
              <a:t> </a:t>
            </a:r>
          </a:p>
          <a:p>
            <a:pPr marL="228600" indent="-228600"/>
            <a:r>
              <a:rPr lang="en-US" dirty="0">
                <a:solidFill>
                  <a:srgbClr val="050505"/>
                </a:solidFill>
                <a:latin typeface="CG Times (W1)" charset="0"/>
                <a:cs typeface="Times New Roman" panose="02020603050405020304" pitchFamily="18" charset="0"/>
              </a:rPr>
              <a:t> </a:t>
            </a:r>
            <a:endParaRPr lang="en-US" dirty="0">
              <a:solidFill>
                <a:srgbClr val="050505"/>
              </a:solidFill>
            </a:endParaRPr>
          </a:p>
        </p:txBody>
      </p:sp>
      <p:graphicFrame>
        <p:nvGraphicFramePr>
          <p:cNvPr id="4" name="Table 3"/>
          <p:cNvGraphicFramePr/>
          <p:nvPr>
            <p:extLst>
              <p:ext uri="{D42A27DB-BD31-4B8C-83A1-F6EECF244321}">
                <p14:modId xmlns:p14="http://schemas.microsoft.com/office/powerpoint/2010/main" val="1567951683"/>
              </p:ext>
            </p:extLst>
          </p:nvPr>
        </p:nvGraphicFramePr>
        <p:xfrm>
          <a:off x="687705" y="561340"/>
          <a:ext cx="7743190" cy="4546600"/>
        </p:xfrm>
        <a:graphic>
          <a:graphicData uri="http://schemas.openxmlformats.org/drawingml/2006/table">
            <a:tbl>
              <a:tblPr firstRow="1" bandRow="1">
                <a:tableStyleId>{5940675A-B579-460E-94D1-54222C63F5DA}</a:tableStyleId>
              </a:tblPr>
              <a:tblGrid>
                <a:gridCol w="5015230">
                  <a:extLst>
                    <a:ext uri="{9D8B030D-6E8A-4147-A177-3AD203B41FA5}">
                      <a16:colId xmlns:a16="http://schemas.microsoft.com/office/drawing/2014/main" val="20000"/>
                    </a:ext>
                  </a:extLst>
                </a:gridCol>
                <a:gridCol w="1367790">
                  <a:extLst>
                    <a:ext uri="{9D8B030D-6E8A-4147-A177-3AD203B41FA5}">
                      <a16:colId xmlns:a16="http://schemas.microsoft.com/office/drawing/2014/main" val="20001"/>
                    </a:ext>
                  </a:extLst>
                </a:gridCol>
                <a:gridCol w="1360170">
                  <a:extLst>
                    <a:ext uri="{9D8B030D-6E8A-4147-A177-3AD203B41FA5}">
                      <a16:colId xmlns:a16="http://schemas.microsoft.com/office/drawing/2014/main" val="20002"/>
                    </a:ext>
                  </a:extLst>
                </a:gridCol>
              </a:tblGrid>
              <a:tr h="174625">
                <a:tc>
                  <a:txBody>
                    <a:bodyPr/>
                    <a:lstStyle/>
                    <a:p>
                      <a:pPr marL="0" indent="0">
                        <a:buNone/>
                      </a:pPr>
                      <a:r>
                        <a:rPr lang="en-US" sz="1000" b="1" dirty="0">
                          <a:solidFill>
                            <a:srgbClr val="FFFFFF"/>
                          </a:solidFill>
                          <a:latin typeface="CG Times (W1)" charset="0"/>
                          <a:cs typeface="CG Times (W1)" charset="0"/>
                        </a:rPr>
                        <a:t>Requirements</a:t>
                      </a:r>
                      <a:endParaRPr lang="en-US" sz="1000" b="1" dirty="0">
                        <a:solidFill>
                          <a:srgbClr val="FFFFFF"/>
                        </a:solidFill>
                        <a:latin typeface="CG Times (W1)" charset="0"/>
                        <a:ea typeface="CG Times (W1)" charset="0"/>
                        <a:cs typeface="CG Times (W1)" charset="0"/>
                      </a:endParaRPr>
                    </a:p>
                  </a:txBody>
                  <a:tcPr marL="68580" marR="68580" marT="0" marB="0">
                    <a:lnL w="12700" cap="flat" cmpd="sng">
                      <a:solidFill>
                        <a:srgbClr val="5B9BD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5B9BD5"/>
                      </a:solidFill>
                      <a:prstDash val="solid"/>
                      <a:headEnd type="none" w="med" len="med"/>
                      <a:tailEnd type="none" w="med" len="med"/>
                    </a:lnT>
                    <a:lnB w="12700" cap="flat" cmpd="sng">
                      <a:solidFill>
                        <a:srgbClr val="5B9BD5"/>
                      </a:solidFill>
                      <a:prstDash val="solid"/>
                      <a:headEnd type="none" w="med" len="med"/>
                      <a:tailEnd type="none" w="med" len="med"/>
                    </a:lnB>
                    <a:lnTlToBr>
                      <a:noFill/>
                    </a:lnTlToBr>
                    <a:lnBlToTr>
                      <a:noFill/>
                    </a:lnBlToTr>
                    <a:solidFill>
                      <a:srgbClr val="5B9BD5"/>
                    </a:solidFill>
                  </a:tcPr>
                </a:tc>
                <a:tc>
                  <a:txBody>
                    <a:bodyPr/>
                    <a:lstStyle/>
                    <a:p>
                      <a:pPr marL="0" indent="0">
                        <a:buNone/>
                      </a:pPr>
                      <a:r>
                        <a:rPr lang="en-US" sz="1000" b="1">
                          <a:solidFill>
                            <a:srgbClr val="FFFFFF"/>
                          </a:solidFill>
                          <a:latin typeface="CG Times (W1)" charset="0"/>
                          <a:cs typeface="CG Times (W1)" charset="0"/>
                        </a:rPr>
                        <a:t>Funtional</a:t>
                      </a:r>
                      <a:endParaRPr lang="en-US" sz="1000" b="1">
                        <a:solidFill>
                          <a:srgbClr val="FFFFFF"/>
                        </a:solidFill>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5B9BD5"/>
                      </a:solidFill>
                      <a:prstDash val="solid"/>
                      <a:headEnd type="none" w="med" len="med"/>
                      <a:tailEnd type="none" w="med" len="med"/>
                    </a:lnT>
                    <a:lnB w="12700" cap="flat" cmpd="sng">
                      <a:solidFill>
                        <a:srgbClr val="5B9BD5"/>
                      </a:solidFill>
                      <a:prstDash val="solid"/>
                      <a:headEnd type="none" w="med" len="med"/>
                      <a:tailEnd type="none" w="med" len="med"/>
                    </a:lnB>
                    <a:lnTlToBr>
                      <a:noFill/>
                    </a:lnTlToBr>
                    <a:lnBlToTr>
                      <a:noFill/>
                    </a:lnBlToTr>
                    <a:solidFill>
                      <a:srgbClr val="5B9BD5"/>
                    </a:solidFill>
                  </a:tcPr>
                </a:tc>
                <a:tc>
                  <a:txBody>
                    <a:bodyPr/>
                    <a:lstStyle/>
                    <a:p>
                      <a:pPr marL="0" indent="0">
                        <a:buNone/>
                      </a:pPr>
                      <a:r>
                        <a:rPr lang="en-US" sz="1000" b="1">
                          <a:solidFill>
                            <a:srgbClr val="FFFFFF"/>
                          </a:solidFill>
                          <a:latin typeface="CG Times (W1)" charset="0"/>
                          <a:cs typeface="CG Times (W1)" charset="0"/>
                        </a:rPr>
                        <a:t>Nonfunctional</a:t>
                      </a:r>
                      <a:endParaRPr lang="en-US" sz="1000" b="1">
                        <a:solidFill>
                          <a:srgbClr val="FFFFFF"/>
                        </a:solidFill>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5B9BD5"/>
                      </a:solidFill>
                      <a:prstDash val="solid"/>
                      <a:headEnd type="none" w="med" len="med"/>
                      <a:tailEnd type="none" w="med" len="med"/>
                    </a:lnR>
                    <a:lnT w="12700" cap="flat" cmpd="sng">
                      <a:solidFill>
                        <a:srgbClr val="5B9BD5"/>
                      </a:solidFill>
                      <a:prstDash val="solid"/>
                      <a:headEnd type="none" w="med" len="med"/>
                      <a:tailEnd type="none" w="med" len="med"/>
                    </a:lnT>
                    <a:lnB w="12700" cap="flat" cmpd="sng">
                      <a:solidFill>
                        <a:srgbClr val="5B9BD5"/>
                      </a:solidFill>
                      <a:prstDash val="solid"/>
                      <a:headEnd type="none" w="med" len="med"/>
                      <a:tailEnd type="none" w="med" len="med"/>
                    </a:lnB>
                    <a:lnTlToBr>
                      <a:noFill/>
                    </a:lnTlToBr>
                    <a:lnBlToTr>
                      <a:noFill/>
                    </a:lnBlToTr>
                    <a:solidFill>
                      <a:srgbClr val="5B9BD5"/>
                    </a:solidFill>
                  </a:tcPr>
                </a:tc>
                <a:extLst>
                  <a:ext uri="{0D108BD9-81ED-4DB2-BD59-A6C34878D82A}">
                    <a16:rowId xmlns:a16="http://schemas.microsoft.com/office/drawing/2014/main" val="10000"/>
                  </a:ext>
                </a:extLst>
              </a:tr>
              <a:tr h="525145">
                <a:tc>
                  <a:txBody>
                    <a:bodyPr/>
                    <a:lstStyle/>
                    <a:p>
                      <a:pPr marL="0" indent="0">
                        <a:buNone/>
                      </a:pPr>
                      <a:r>
                        <a:rPr lang="en-US" sz="1000" b="1" dirty="0">
                          <a:solidFill>
                            <a:srgbClr val="050505"/>
                          </a:solidFill>
                          <a:latin typeface="CG Times (W1)" charset="0"/>
                          <a:cs typeface="CG Times (W1)" charset="0"/>
                        </a:rPr>
                        <a:t>The system should allow accountants to create Goods Received when the distributor imports goods, which will include many items.</a:t>
                      </a:r>
                      <a:endParaRPr lang="en-US" sz="1000" b="1" dirty="0">
                        <a:solidFill>
                          <a:srgbClr val="050505"/>
                        </a:solidFill>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5B9BD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tc>
                  <a:txBody>
                    <a:bodyPr/>
                    <a:lstStyle/>
                    <a:p>
                      <a:pPr marL="0" indent="0" algn="ctr">
                        <a:buNone/>
                      </a:pPr>
                      <a:r>
                        <a:rPr lang="en-US" sz="1000" dirty="0">
                          <a:solidFill>
                            <a:srgbClr val="050505"/>
                          </a:solidFill>
                          <a:latin typeface="CG Times (W1)" charset="0"/>
                          <a:cs typeface="CG Times (W1)" charset="0"/>
                        </a:rPr>
                        <a:t>X</a:t>
                      </a:r>
                      <a:endParaRPr lang="en-US" sz="1000" dirty="0">
                        <a:solidFill>
                          <a:srgbClr val="050505"/>
                        </a:solidFill>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5B9BD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tc>
                  <a:txBody>
                    <a:bodyPr/>
                    <a:lstStyle/>
                    <a:p>
                      <a:pPr marL="0" indent="0" algn="ctr">
                        <a:buNone/>
                      </a:pPr>
                      <a:r>
                        <a:rPr lang="en-US" sz="1000">
                          <a:latin typeface="CG Times (W1)" charset="0"/>
                          <a:cs typeface="CG Times (W1)" charset="0"/>
                        </a:rPr>
                        <a:t> </a:t>
                      </a:r>
                      <a:endParaRPr lang="en-US" sz="100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5B9BD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extLst>
                  <a:ext uri="{0D108BD9-81ED-4DB2-BD59-A6C34878D82A}">
                    <a16:rowId xmlns:a16="http://schemas.microsoft.com/office/drawing/2014/main" val="10001"/>
                  </a:ext>
                </a:extLst>
              </a:tr>
              <a:tr h="699135">
                <a:tc>
                  <a:txBody>
                    <a:bodyPr/>
                    <a:lstStyle/>
                    <a:p>
                      <a:pPr marL="0" indent="0">
                        <a:buNone/>
                      </a:pPr>
                      <a:r>
                        <a:rPr lang="en-US" sz="1000" b="1" dirty="0">
                          <a:latin typeface="CG Times (W1)" charset="0"/>
                          <a:cs typeface="CG Times (W1)" charset="0"/>
                        </a:rPr>
                        <a:t>The system should allow warehouse staff to scan barcode/QR Code, RIFDs to perform the goods warehousing process when receiving goods at the warehouse.</a:t>
                      </a:r>
                      <a:endParaRPr lang="en-US" sz="1000" b="1" dirty="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tc>
                  <a:txBody>
                    <a:bodyPr/>
                    <a:lstStyle/>
                    <a:p>
                      <a:pPr marL="0" indent="0" algn="ctr">
                        <a:buNone/>
                      </a:pPr>
                      <a:r>
                        <a:rPr lang="en-US" sz="1000">
                          <a:latin typeface="CG Times (W1)" charset="0"/>
                          <a:cs typeface="CG Times (W1)" charset="0"/>
                        </a:rPr>
                        <a:t>X</a:t>
                      </a:r>
                      <a:endParaRPr lang="en-US" sz="100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tc>
                  <a:txBody>
                    <a:bodyPr/>
                    <a:lstStyle/>
                    <a:p>
                      <a:pPr marL="0" indent="0" algn="ctr">
                        <a:buNone/>
                      </a:pPr>
                      <a:r>
                        <a:rPr lang="en-US" sz="1000">
                          <a:latin typeface="CG Times (W1)" charset="0"/>
                          <a:cs typeface="CG Times (W1)" charset="0"/>
                        </a:rPr>
                        <a:t> </a:t>
                      </a:r>
                      <a:endParaRPr lang="en-US" sz="100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49020">
                <a:tc>
                  <a:txBody>
                    <a:bodyPr/>
                    <a:lstStyle/>
                    <a:p>
                      <a:pPr marL="0" indent="0">
                        <a:buNone/>
                      </a:pPr>
                      <a:r>
                        <a:rPr lang="en-US" sz="1000" b="1" dirty="0">
                          <a:solidFill>
                            <a:srgbClr val="050505"/>
                          </a:solidFill>
                          <a:latin typeface="CG Times (W1)" charset="0"/>
                          <a:cs typeface="CG Times (W1)" charset="0"/>
                        </a:rPr>
                        <a:t>The system should allow warehouse staff to Reseller/Agents should be able to place an order of items by themselves and choose a payment method (Cash, bank transfer, Momo, etc.).can barcode/QR Code, RIFDs to perform the goods warehousing process when receiving goods at the warehouse.</a:t>
                      </a:r>
                      <a:endParaRPr lang="en-US" sz="1000" b="1" dirty="0">
                        <a:solidFill>
                          <a:srgbClr val="050505"/>
                        </a:solidFill>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tc>
                  <a:txBody>
                    <a:bodyPr/>
                    <a:lstStyle/>
                    <a:p>
                      <a:pPr marL="0" indent="0" algn="ctr">
                        <a:buNone/>
                      </a:pPr>
                      <a:r>
                        <a:rPr lang="en-US" sz="1000" dirty="0">
                          <a:solidFill>
                            <a:srgbClr val="050505"/>
                          </a:solidFill>
                          <a:latin typeface="CG Times (W1)" charset="0"/>
                          <a:cs typeface="CG Times (W1)" charset="0"/>
                        </a:rPr>
                        <a:t>X</a:t>
                      </a:r>
                      <a:endParaRPr lang="en-US" sz="1000" dirty="0">
                        <a:solidFill>
                          <a:srgbClr val="050505"/>
                        </a:solidFill>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tc>
                  <a:txBody>
                    <a:bodyPr/>
                    <a:lstStyle/>
                    <a:p>
                      <a:pPr marL="0" indent="0" algn="ctr">
                        <a:buNone/>
                      </a:pPr>
                      <a:r>
                        <a:rPr lang="en-US" sz="1000" dirty="0">
                          <a:latin typeface="CG Times (W1)" charset="0"/>
                          <a:cs typeface="CG Times (W1)" charset="0"/>
                        </a:rPr>
                        <a:t> </a:t>
                      </a:r>
                      <a:endParaRPr lang="en-US" sz="1000" dirty="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extLst>
                  <a:ext uri="{0D108BD9-81ED-4DB2-BD59-A6C34878D82A}">
                    <a16:rowId xmlns:a16="http://schemas.microsoft.com/office/drawing/2014/main" val="10003"/>
                  </a:ext>
                </a:extLst>
              </a:tr>
              <a:tr h="349885">
                <a:tc>
                  <a:txBody>
                    <a:bodyPr/>
                    <a:lstStyle/>
                    <a:p>
                      <a:pPr marL="0" indent="0">
                        <a:buNone/>
                      </a:pPr>
                      <a:r>
                        <a:rPr lang="en-US" sz="1000" b="1" dirty="0">
                          <a:latin typeface="CG Times (W1)" charset="0"/>
                          <a:cs typeface="CG Times (W1)" charset="0"/>
                        </a:rPr>
                        <a:t>Reseller/Agents should also be able to make an online payment and see the status of their orders.</a:t>
                      </a:r>
                      <a:endParaRPr lang="en-US" sz="1000" b="1" dirty="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tc>
                  <a:txBody>
                    <a:bodyPr/>
                    <a:lstStyle/>
                    <a:p>
                      <a:pPr marL="0" indent="0" algn="ctr">
                        <a:buNone/>
                      </a:pPr>
                      <a:r>
                        <a:rPr lang="en-US" sz="1000">
                          <a:latin typeface="CG Times (W1)" charset="0"/>
                          <a:cs typeface="CG Times (W1)" charset="0"/>
                        </a:rPr>
                        <a:t> </a:t>
                      </a:r>
                      <a:endParaRPr lang="en-US" sz="100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tc>
                  <a:txBody>
                    <a:bodyPr/>
                    <a:lstStyle/>
                    <a:p>
                      <a:pPr marL="0" indent="0" algn="ctr">
                        <a:buNone/>
                      </a:pPr>
                      <a:r>
                        <a:rPr lang="en-US" sz="1000">
                          <a:latin typeface="CG Times (W1)" charset="0"/>
                          <a:cs typeface="CG Times (W1)" charset="0"/>
                        </a:rPr>
                        <a:t>X</a:t>
                      </a:r>
                      <a:endParaRPr lang="en-US" sz="100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4510">
                <a:tc>
                  <a:txBody>
                    <a:bodyPr/>
                    <a:lstStyle/>
                    <a:p>
                      <a:pPr marL="0" indent="0">
                        <a:buNone/>
                      </a:pPr>
                      <a:r>
                        <a:rPr lang="en-US" sz="1000" b="1" dirty="0">
                          <a:solidFill>
                            <a:srgbClr val="050505"/>
                          </a:solidFill>
                          <a:latin typeface="CG Times (W1)" charset="0"/>
                          <a:cs typeface="CG Times (W1)" charset="0"/>
                        </a:rPr>
                        <a:t>The system should allow accounting staff to make Goods Delivery Note, which will be based on previously placed orders, to deliver goods to agents and print delivery slips.</a:t>
                      </a:r>
                      <a:endParaRPr lang="en-US" sz="1000" b="1" dirty="0">
                        <a:solidFill>
                          <a:srgbClr val="050505"/>
                        </a:solidFill>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tc>
                  <a:txBody>
                    <a:bodyPr/>
                    <a:lstStyle/>
                    <a:p>
                      <a:pPr marL="0" indent="0" algn="ctr">
                        <a:buNone/>
                      </a:pPr>
                      <a:r>
                        <a:rPr lang="en-US" sz="1000" dirty="0">
                          <a:solidFill>
                            <a:srgbClr val="050505"/>
                          </a:solidFill>
                          <a:latin typeface="CG Times (W1)" charset="0"/>
                          <a:cs typeface="CG Times (W1)" charset="0"/>
                        </a:rPr>
                        <a:t>X</a:t>
                      </a:r>
                      <a:endParaRPr lang="en-US" sz="1000" dirty="0">
                        <a:solidFill>
                          <a:srgbClr val="050505"/>
                        </a:solidFill>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tc>
                  <a:txBody>
                    <a:bodyPr/>
                    <a:lstStyle/>
                    <a:p>
                      <a:pPr marL="0" indent="0" algn="ctr">
                        <a:buNone/>
                      </a:pPr>
                      <a:r>
                        <a:rPr lang="en-US" sz="1000">
                          <a:latin typeface="CG Times (W1)" charset="0"/>
                          <a:cs typeface="CG Times (W1)" charset="0"/>
                        </a:rPr>
                        <a:t> </a:t>
                      </a:r>
                      <a:endParaRPr lang="en-US" sz="100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extLst>
                  <a:ext uri="{0D108BD9-81ED-4DB2-BD59-A6C34878D82A}">
                    <a16:rowId xmlns:a16="http://schemas.microsoft.com/office/drawing/2014/main" val="10005"/>
                  </a:ext>
                </a:extLst>
              </a:tr>
              <a:tr h="349885">
                <a:tc>
                  <a:txBody>
                    <a:bodyPr/>
                    <a:lstStyle/>
                    <a:p>
                      <a:pPr marL="0" indent="0">
                        <a:buNone/>
                      </a:pPr>
                      <a:r>
                        <a:rPr lang="en-US" sz="1000" b="1">
                          <a:latin typeface="CG Times (W1)" charset="0"/>
                          <a:cs typeface="CG Times (W1)" charset="0"/>
                        </a:rPr>
                        <a:t>The system should update the status of orders as being transferred and update the payment status of agents.</a:t>
                      </a:r>
                      <a:endParaRPr lang="en-US" sz="1000" b="1">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tc>
                  <a:txBody>
                    <a:bodyPr/>
                    <a:lstStyle/>
                    <a:p>
                      <a:pPr marL="0" indent="0" algn="ctr">
                        <a:buNone/>
                      </a:pPr>
                      <a:r>
                        <a:rPr lang="en-US" sz="1000" dirty="0">
                          <a:latin typeface="CG Times (W1)" charset="0"/>
                          <a:cs typeface="CG Times (W1)" charset="0"/>
                        </a:rPr>
                        <a:t>X</a:t>
                      </a:r>
                      <a:endParaRPr lang="en-US" sz="1000" dirty="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tc>
                  <a:txBody>
                    <a:bodyPr/>
                    <a:lstStyle/>
                    <a:p>
                      <a:pPr marL="0" indent="0" algn="ctr">
                        <a:buNone/>
                      </a:pPr>
                      <a:r>
                        <a:rPr lang="en-US" sz="1000">
                          <a:latin typeface="CG Times (W1)" charset="0"/>
                          <a:cs typeface="CG Times (W1)" charset="0"/>
                        </a:rPr>
                        <a:t> </a:t>
                      </a:r>
                      <a:endParaRPr lang="en-US" sz="100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9885">
                <a:tc>
                  <a:txBody>
                    <a:bodyPr/>
                    <a:lstStyle/>
                    <a:p>
                      <a:pPr marL="0" indent="0">
                        <a:buNone/>
                      </a:pPr>
                      <a:r>
                        <a:rPr lang="en-US" sz="1000" b="1" dirty="0">
                          <a:solidFill>
                            <a:srgbClr val="050505"/>
                          </a:solidFill>
                          <a:latin typeface="CG Times (W1)" charset="0"/>
                          <a:cs typeface="CG Times (W1)" charset="0"/>
                        </a:rPr>
                        <a:t>The system should allow warehouse staff to make use of barcode/QR Code/RFID for stock out.</a:t>
                      </a:r>
                      <a:endParaRPr lang="en-US" sz="1000" b="1" dirty="0">
                        <a:solidFill>
                          <a:srgbClr val="050505"/>
                        </a:solidFill>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tc>
                  <a:txBody>
                    <a:bodyPr/>
                    <a:lstStyle/>
                    <a:p>
                      <a:pPr marL="0" indent="0" algn="ctr">
                        <a:buNone/>
                      </a:pPr>
                      <a:r>
                        <a:rPr lang="en-US" sz="1000" dirty="0">
                          <a:solidFill>
                            <a:srgbClr val="050505"/>
                          </a:solidFill>
                          <a:latin typeface="CG Times (W1)" charset="0"/>
                          <a:cs typeface="CG Times (W1)" charset="0"/>
                        </a:rPr>
                        <a:t>X</a:t>
                      </a:r>
                      <a:endParaRPr lang="en-US" sz="1000" dirty="0">
                        <a:solidFill>
                          <a:srgbClr val="050505"/>
                        </a:solidFill>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tc>
                  <a:txBody>
                    <a:bodyPr/>
                    <a:lstStyle/>
                    <a:p>
                      <a:pPr marL="0" indent="0" algn="ctr">
                        <a:buNone/>
                      </a:pPr>
                      <a:r>
                        <a:rPr lang="en-US" sz="1000">
                          <a:latin typeface="CG Times (W1)" charset="0"/>
                          <a:cs typeface="CG Times (W1)" charset="0"/>
                        </a:rPr>
                        <a:t> </a:t>
                      </a:r>
                      <a:endParaRPr lang="en-US" sz="100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solidFill>
                      <a:srgbClr val="DEEAF6"/>
                    </a:solidFill>
                  </a:tcPr>
                </a:tc>
                <a:extLst>
                  <a:ext uri="{0D108BD9-81ED-4DB2-BD59-A6C34878D82A}">
                    <a16:rowId xmlns:a16="http://schemas.microsoft.com/office/drawing/2014/main" val="10007"/>
                  </a:ext>
                </a:extLst>
              </a:tr>
              <a:tr h="524510">
                <a:tc>
                  <a:txBody>
                    <a:bodyPr/>
                    <a:lstStyle/>
                    <a:p>
                      <a:pPr marL="0" indent="0">
                        <a:buNone/>
                      </a:pPr>
                      <a:r>
                        <a:rPr lang="en-US" sz="1000" b="1" dirty="0">
                          <a:latin typeface="CG Times (W1)" charset="0"/>
                          <a:cs typeface="CG Times (W1)" charset="0"/>
                        </a:rPr>
                        <a:t>Accountants should be able to view incoming/outgoing stock report (inventory movement), best-selling products, and revenue report monthly.</a:t>
                      </a:r>
                      <a:endParaRPr lang="en-US" sz="1000" b="1" dirty="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tc>
                  <a:txBody>
                    <a:bodyPr/>
                    <a:lstStyle/>
                    <a:p>
                      <a:pPr marL="0" indent="0" algn="ctr">
                        <a:buNone/>
                      </a:pPr>
                      <a:r>
                        <a:rPr lang="en-US" sz="1000">
                          <a:latin typeface="CG Times (W1)" charset="0"/>
                          <a:cs typeface="CG Times (W1)" charset="0"/>
                        </a:rPr>
                        <a:t> </a:t>
                      </a:r>
                      <a:endParaRPr lang="en-US" sz="100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tc>
                  <a:txBody>
                    <a:bodyPr/>
                    <a:lstStyle/>
                    <a:p>
                      <a:pPr marL="0" indent="0" algn="ctr">
                        <a:buNone/>
                      </a:pPr>
                      <a:r>
                        <a:rPr lang="en-US" sz="1000" dirty="0">
                          <a:latin typeface="CG Times (W1)" charset="0"/>
                          <a:cs typeface="CG Times (W1)" charset="0"/>
                        </a:rPr>
                        <a:t>X</a:t>
                      </a:r>
                      <a:endParaRPr lang="en-US" sz="1000" dirty="0">
                        <a:latin typeface="CG Times (W1)" charset="0"/>
                        <a:ea typeface="CG Times (W1)" charset="0"/>
                        <a:cs typeface="CG Times (W1)" charset="0"/>
                      </a:endParaRPr>
                    </a:p>
                  </a:txBody>
                  <a:tcPr marL="68580" marR="68580" marT="0" marB="0">
                    <a:lnL w="12700" cap="flat" cmpd="sng">
                      <a:solidFill>
                        <a:srgbClr val="9CC2E5"/>
                      </a:solidFill>
                      <a:prstDash val="solid"/>
                      <a:headEnd type="none" w="med" len="med"/>
                      <a:tailEnd type="none" w="med" len="med"/>
                    </a:lnL>
                    <a:lnR w="12700" cap="flat" cmpd="sng">
                      <a:solidFill>
                        <a:srgbClr val="9CC2E5"/>
                      </a:solidFill>
                      <a:prstDash val="solid"/>
                      <a:headEnd type="none" w="med" len="med"/>
                      <a:tailEnd type="none" w="med" len="med"/>
                    </a:lnR>
                    <a:lnT w="12700" cap="flat" cmpd="sng">
                      <a:solidFill>
                        <a:srgbClr val="9CC2E5"/>
                      </a:solidFill>
                      <a:prstDash val="solid"/>
                      <a:headEnd type="none" w="med" len="med"/>
                      <a:tailEnd type="none" w="med" len="med"/>
                    </a:lnT>
                    <a:lnB w="12700" cap="flat" cmpd="sng">
                      <a:solidFill>
                        <a:srgbClr val="9CC2E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5" name="Text Box 4"/>
          <p:cNvSpPr txBox="1"/>
          <p:nvPr/>
        </p:nvSpPr>
        <p:spPr>
          <a:xfrm>
            <a:off x="2032000" y="4614545"/>
            <a:ext cx="5080000" cy="645160"/>
          </a:xfrm>
          <a:prstGeom prst="rect">
            <a:avLst/>
          </a:prstGeom>
          <a:noFill/>
          <a:ln w="9525">
            <a:noFill/>
          </a:ln>
        </p:spPr>
        <p:txBody>
          <a:bodyPr>
            <a:spAutoFit/>
          </a:bodyPr>
          <a:lstStyle/>
          <a:p>
            <a:pPr marL="0" indent="0"/>
            <a:endParaRPr lang="en-US" sz="1200">
              <a:latin typeface="CG Times (W1)" charset="0"/>
              <a:cs typeface="Times New Roman" panose="02020603050405020304" pitchFamily="18" charset="0"/>
            </a:endParaRPr>
          </a:p>
          <a:p>
            <a:pPr marL="0" indent="0"/>
            <a:r>
              <a:rPr lang="en-US" sz="1200">
                <a:latin typeface="CG Times (W1)" charset="0"/>
                <a:cs typeface="Times New Roman" panose="02020603050405020304" pitchFamily="18" charset="0"/>
              </a:rPr>
              <a:t> </a:t>
            </a:r>
          </a:p>
          <a:p>
            <a:pPr marL="0" indent="0"/>
            <a:r>
              <a:rPr lang="en-US" sz="1200">
                <a:latin typeface="CG Times (W1)" charset="0"/>
                <a:cs typeface="Times New Roman" panose="02020603050405020304" pitchFamily="18" charset="0"/>
              </a:rPr>
              <a:t> </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393159" y="1232200"/>
            <a:ext cx="4445400" cy="3545064"/>
          </a:xfrm>
          <a:prstGeom prst="rect">
            <a:avLst/>
          </a:prstGeom>
        </p:spPr>
        <p:txBody>
          <a:bodyPr spcFirstLastPara="1" wrap="square" lIns="91425" tIns="91425" rIns="91425" bIns="91425" anchor="ctr" anchorCtr="0">
            <a:noAutofit/>
          </a:bodyPr>
          <a:lstStyle/>
          <a:p>
            <a:r>
              <a:rPr lang="en-GB" sz="2800" dirty="0">
                <a:solidFill>
                  <a:schemeClr val="lt2"/>
                </a:solidFill>
              </a:rPr>
              <a:t>        </a:t>
            </a:r>
            <a:r>
              <a:rPr lang="en-GB" dirty="0">
                <a:solidFill>
                  <a:schemeClr val="lt2"/>
                </a:solidFill>
              </a:rPr>
              <a:t> </a:t>
            </a:r>
            <a:r>
              <a:rPr lang="en-US" altLang="en-GB" dirty="0">
                <a:solidFill>
                  <a:schemeClr val="lt2"/>
                </a:solidFill>
              </a:rPr>
              <a:t>system requirements analysis</a:t>
            </a:r>
            <a:br>
              <a:rPr lang="en-US" b="1" i="0" u="none" strike="noStrike" dirty="0">
                <a:solidFill>
                  <a:srgbClr val="000000"/>
                </a:solidFill>
                <a:effectLst/>
                <a:latin typeface="Times New Roman" panose="02020603050405020304" pitchFamily="18" charset="0"/>
              </a:rPr>
            </a:br>
            <a:endParaRPr dirty="0">
              <a:solidFill>
                <a:schemeClr val="lt2"/>
              </a:solidFill>
            </a:endParaRPr>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dirty="0"/>
              <a:t>iii</a:t>
            </a: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GB">
                <a:solidFill>
                  <a:schemeClr val="lt2"/>
                </a:solidFill>
                <a:latin typeface="Bebas Neue" panose="020B0606020202050201"/>
                <a:ea typeface="Bebas Neue" panose="020B0606020202050201"/>
                <a:cs typeface="Bebas Neue" panose="020B0606020202050201"/>
                <a:sym typeface="Bebas Neue" panose="020B0606020202050201"/>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812800" y="558800"/>
            <a:ext cx="7479665" cy="3892550"/>
          </a:xfrm>
          <a:prstGeom prst="rect">
            <a:avLst/>
          </a:prstGeom>
          <a:noFill/>
          <a:ln w="9525">
            <a:noFill/>
          </a:ln>
        </p:spPr>
        <p:txBody>
          <a:bodyPr wrap="square">
            <a:spAutoFit/>
          </a:bodyPr>
          <a:lstStyle/>
          <a:p>
            <a:pPr marL="228600" indent="-228600" algn="l"/>
            <a:r>
              <a:rPr lang="en-US" sz="1300" b="1" dirty="0">
                <a:solidFill>
                  <a:schemeClr val="tx1"/>
                </a:solidFill>
                <a:latin typeface="Times New Roman" panose="02020603050405020304" pitchFamily="18" charset="0"/>
                <a:cs typeface="Times New Roman" panose="02020603050405020304" pitchFamily="18" charset="0"/>
              </a:rPr>
              <a:t>3.1 Translate from Business Use Case</a:t>
            </a:r>
            <a:endParaRPr lang="en-US" sz="1300" b="1" i="1" dirty="0">
              <a:solidFill>
                <a:schemeClr val="tx1"/>
              </a:solidFill>
              <a:latin typeface="Times New Roman" panose="02020603050405020304" pitchFamily="18" charset="0"/>
              <a:cs typeface="Times New Roman" panose="02020603050405020304" pitchFamily="18" charset="0"/>
            </a:endParaRPr>
          </a:p>
          <a:p>
            <a:pPr marL="228600" indent="-228600" algn="l"/>
            <a:r>
              <a:rPr lang="en-US" sz="1300" b="1" i="1" dirty="0">
                <a:solidFill>
                  <a:schemeClr val="tx1"/>
                </a:solidFill>
                <a:latin typeface="Times New Roman" panose="02020603050405020304" pitchFamily="18" charset="0"/>
                <a:cs typeface="Times New Roman" panose="02020603050405020304" pitchFamily="18" charset="0"/>
              </a:rPr>
              <a:t>3.1.1. System Narrative</a:t>
            </a:r>
            <a:endParaRPr lang="en-US" sz="1300" dirty="0">
              <a:solidFill>
                <a:schemeClr val="tx1"/>
              </a:solidFill>
              <a:latin typeface="CG Times (W1)" charset="0"/>
              <a:cs typeface="Times New Roman" panose="02020603050405020304" pitchFamily="18" charset="0"/>
            </a:endParaRPr>
          </a:p>
          <a:p>
            <a:pPr marL="228600" indent="-228600" algn="l"/>
            <a:r>
              <a:rPr lang="en-US" sz="1300" dirty="0">
                <a:solidFill>
                  <a:schemeClr val="tx1"/>
                </a:solidFill>
                <a:latin typeface="CG Times (W1)" charset="0"/>
                <a:cs typeface="Times New Roman" panose="02020603050405020304" pitchFamily="18" charset="0"/>
              </a:rPr>
              <a:t> </a:t>
            </a:r>
            <a:endParaRPr lang="en-US" sz="1300" dirty="0">
              <a:solidFill>
                <a:schemeClr val="tx1"/>
              </a:solidFill>
              <a:latin typeface="Times New Roman" panose="02020603050405020304" pitchFamily="18" charset="0"/>
              <a:cs typeface="Times New Roman" panose="02020603050405020304" pitchFamily="18" charset="0"/>
            </a:endParaRPr>
          </a:p>
          <a:p>
            <a:pPr marL="228600" indent="-228600" algn="l"/>
            <a:r>
              <a:rPr lang="en-US" sz="1300" dirty="0">
                <a:solidFill>
                  <a:schemeClr val="tx1"/>
                </a:solidFill>
                <a:latin typeface="Times New Roman" panose="02020603050405020304" pitchFamily="18" charset="0"/>
                <a:cs typeface="Times New Roman" panose="02020603050405020304" pitchFamily="18" charset="0"/>
              </a:rPr>
              <a:t>The system will be designed to meet the needs of a distributor selling electronics devices products to authorized reseller/agents. The system will have the following features: </a:t>
            </a:r>
          </a:p>
          <a:p>
            <a:pPr marL="228600" indent="-228600" algn="l"/>
            <a:r>
              <a:rPr lang="en-US" sz="1300" dirty="0">
                <a:solidFill>
                  <a:schemeClr val="tx1"/>
                </a:solidFill>
                <a:latin typeface="Times New Roman" panose="02020603050405020304" pitchFamily="18" charset="0"/>
                <a:cs typeface="Times New Roman" panose="02020603050405020304" pitchFamily="18" charset="0"/>
              </a:rPr>
              <a:t>1. Goods Received: The system will allow accountants to create Goods Received when the distributor imports goods. The system will generate a warehouse receipt that includes many items. When the goods are received at the warehouse, warehouse staff will scan the barcode/QR Code, RIFDs to perform the goods warehousing process. </a:t>
            </a:r>
          </a:p>
          <a:p>
            <a:pPr marL="228600" indent="-228600" algn="l"/>
            <a:r>
              <a:rPr lang="en-US" sz="1300" dirty="0">
                <a:solidFill>
                  <a:schemeClr val="tx1"/>
                </a:solidFill>
                <a:latin typeface="Times New Roman" panose="02020603050405020304" pitchFamily="18" charset="0"/>
                <a:cs typeface="Times New Roman" panose="02020603050405020304" pitchFamily="18" charset="0"/>
              </a:rPr>
              <a:t>2. Reseller/Agents Orders: Reseller/Agents will be able to place an order of items by themselves and choose a payment method (Cash, bank transfer, Momo...). They will also be able to make an online payment and see the status of their orders. </a:t>
            </a:r>
          </a:p>
          <a:p>
            <a:pPr marL="228600" indent="-228600" algn="l"/>
            <a:r>
              <a:rPr lang="en-US" sz="1300" dirty="0">
                <a:solidFill>
                  <a:schemeClr val="tx1"/>
                </a:solidFill>
                <a:latin typeface="Times New Roman" panose="02020603050405020304" pitchFamily="18" charset="0"/>
                <a:cs typeface="Times New Roman" panose="02020603050405020304" pitchFamily="18" charset="0"/>
              </a:rPr>
              <a:t>3. Goods Delivery Note: The system will allow accounting staff to make Goods Delivery Note based on previously placed orders to deliver goods to agents. They can print delivery slips, update the status of orders as being transferred and update the payment status of agents. </a:t>
            </a:r>
          </a:p>
          <a:p>
            <a:pPr marL="228600" indent="-228600" algn="l"/>
            <a:r>
              <a:rPr lang="en-US" sz="1300" dirty="0">
                <a:solidFill>
                  <a:schemeClr val="tx1"/>
                </a:solidFill>
                <a:latin typeface="Times New Roman" panose="02020603050405020304" pitchFamily="18" charset="0"/>
                <a:cs typeface="Times New Roman" panose="02020603050405020304" pitchFamily="18" charset="0"/>
              </a:rPr>
              <a:t>4. Barcode/QR Code/RFID for stock out: The system will allow warehouse staff to make use of barcode/QR Code/RFID for stock out. </a:t>
            </a:r>
          </a:p>
          <a:p>
            <a:pPr marL="228600" indent="-228600" algn="l"/>
            <a:r>
              <a:rPr lang="en-US" sz="1300" dirty="0">
                <a:solidFill>
                  <a:schemeClr val="tx1"/>
                </a:solidFill>
                <a:latin typeface="Times New Roman" panose="02020603050405020304" pitchFamily="18" charset="0"/>
                <a:cs typeface="Times New Roman" panose="02020603050405020304" pitchFamily="18" charset="0"/>
              </a:rPr>
              <a:t>5. Reports: The system will allow accountants to view incoming/outgoing stock report (inventory movement), best-selling products and revenue report monthly.</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1348740" y="782320"/>
            <a:ext cx="5080000" cy="1198880"/>
          </a:xfrm>
          <a:prstGeom prst="rect">
            <a:avLst/>
          </a:prstGeom>
          <a:noFill/>
          <a:ln w="9525">
            <a:noFill/>
          </a:ln>
        </p:spPr>
        <p:txBody>
          <a:bodyPr>
            <a:spAutoFit/>
          </a:bodyPr>
          <a:lstStyle/>
          <a:p>
            <a:pPr marL="90170" indent="-90170"/>
            <a:r>
              <a:rPr lang="en-US" sz="1600" b="1" i="1" dirty="0">
                <a:solidFill>
                  <a:schemeClr val="tx1"/>
                </a:solidFill>
                <a:latin typeface="Times New Roman" panose="02020603050405020304" pitchFamily="18" charset="0"/>
                <a:cs typeface="Times New Roman" panose="02020603050405020304" pitchFamily="18" charset="0"/>
              </a:rPr>
              <a:t>3.1.2. </a:t>
            </a:r>
            <a:r>
              <a:rPr lang="en-US" b="1" i="1" dirty="0">
                <a:solidFill>
                  <a:schemeClr val="tx1"/>
                </a:solidFill>
                <a:latin typeface="Times New Roman" panose="02020603050405020304" pitchFamily="18" charset="0"/>
                <a:cs typeface="Times New Roman" panose="02020603050405020304" pitchFamily="18" charset="0"/>
              </a:rPr>
              <a:t>Users and their goals</a:t>
            </a:r>
            <a:endParaRPr lang="en-US" dirty="0">
              <a:solidFill>
                <a:schemeClr val="tx1"/>
              </a:solidFill>
              <a:latin typeface="Times New Roman" panose="02020603050405020304" pitchFamily="18" charset="0"/>
              <a:cs typeface="Times New Roman" panose="02020603050405020304" pitchFamily="18" charset="0"/>
            </a:endParaRPr>
          </a:p>
          <a:p>
            <a:pPr marL="90170" indent="-90170"/>
            <a:r>
              <a:rPr lang="en-US" dirty="0">
                <a:solidFill>
                  <a:schemeClr val="tx1"/>
                </a:solidFill>
                <a:latin typeface="Times New Roman" panose="02020603050405020304" pitchFamily="18" charset="0"/>
                <a:cs typeface="Times New Roman" panose="02020603050405020304" pitchFamily="18" charset="0"/>
              </a:rPr>
              <a:t> </a:t>
            </a:r>
          </a:p>
          <a:p>
            <a:pPr marL="90170" indent="-90170"/>
            <a:r>
              <a:rPr lang="en-US" dirty="0">
                <a:solidFill>
                  <a:schemeClr val="tx1"/>
                </a:solidFill>
                <a:latin typeface="Times New Roman" panose="02020603050405020304" pitchFamily="18" charset="0"/>
                <a:cs typeface="Times New Roman" panose="02020603050405020304" pitchFamily="18" charset="0"/>
              </a:rPr>
              <a:t> </a:t>
            </a:r>
          </a:p>
          <a:p>
            <a:pPr marL="90170" indent="-90170"/>
            <a:r>
              <a:rPr lang="en-US" dirty="0">
                <a:solidFill>
                  <a:schemeClr val="tx1"/>
                </a:solidFill>
                <a:latin typeface="Times New Roman" panose="02020603050405020304" pitchFamily="18" charset="0"/>
                <a:cs typeface="Times New Roman" panose="02020603050405020304" pitchFamily="18" charset="0"/>
              </a:rPr>
              <a:t> </a:t>
            </a:r>
          </a:p>
          <a:p>
            <a:pPr marL="90170" indent="-90170"/>
            <a:r>
              <a:rPr lang="en-US"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graphicFrame>
        <p:nvGraphicFramePr>
          <p:cNvPr id="4" name="Table 3"/>
          <p:cNvGraphicFramePr/>
          <p:nvPr>
            <p:extLst>
              <p:ext uri="{D42A27DB-BD31-4B8C-83A1-F6EECF244321}">
                <p14:modId xmlns:p14="http://schemas.microsoft.com/office/powerpoint/2010/main" val="4145844052"/>
              </p:ext>
            </p:extLst>
          </p:nvPr>
        </p:nvGraphicFramePr>
        <p:xfrm>
          <a:off x="1250315" y="1245235"/>
          <a:ext cx="6890385" cy="3117215"/>
        </p:xfrm>
        <a:graphic>
          <a:graphicData uri="http://schemas.openxmlformats.org/drawingml/2006/table">
            <a:tbl>
              <a:tblPr firstRow="1" bandRow="1">
                <a:tableStyleId>{5940675A-B579-460E-94D1-54222C63F5DA}</a:tableStyleId>
              </a:tblPr>
              <a:tblGrid>
                <a:gridCol w="1823085">
                  <a:extLst>
                    <a:ext uri="{9D8B030D-6E8A-4147-A177-3AD203B41FA5}">
                      <a16:colId xmlns:a16="http://schemas.microsoft.com/office/drawing/2014/main" val="20000"/>
                    </a:ext>
                  </a:extLst>
                </a:gridCol>
                <a:gridCol w="5067300">
                  <a:extLst>
                    <a:ext uri="{9D8B030D-6E8A-4147-A177-3AD203B41FA5}">
                      <a16:colId xmlns:a16="http://schemas.microsoft.com/office/drawing/2014/main" val="20001"/>
                    </a:ext>
                  </a:extLst>
                </a:gridCol>
              </a:tblGrid>
              <a:tr h="312420">
                <a:tc>
                  <a:txBody>
                    <a:bodyPr/>
                    <a:lstStyle/>
                    <a:p>
                      <a:pPr marL="0" indent="0">
                        <a:buNone/>
                      </a:pPr>
                      <a:r>
                        <a:rPr lang="en-US" sz="1000" b="1" dirty="0">
                          <a:solidFill>
                            <a:schemeClr val="accent3">
                              <a:lumMod val="50000"/>
                            </a:schemeClr>
                          </a:solidFill>
                          <a:latin typeface="Times New Roman" panose="02020603050405020304" pitchFamily="18" charset="0"/>
                          <a:cs typeface="Times New Roman" panose="02020603050405020304" pitchFamily="18" charset="0"/>
                        </a:rPr>
                        <a:t>USER/ACTOR</a:t>
                      </a:r>
                      <a:endParaRPr lang="en-US" sz="1000" b="1" dirty="0">
                        <a:solidFill>
                          <a:schemeClr val="accent3">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C000"/>
                      </a:solidFill>
                      <a:prstDash val="solid"/>
                      <a:headEnd type="none" w="med" len="med"/>
                      <a:tailEnd type="none" w="med" len="med"/>
                    </a:lnL>
                    <a:lnR w="12700" cap="flat" cmpd="sng">
                      <a:solidFill>
                        <a:srgbClr val="FFD965"/>
                      </a:solidFill>
                      <a:prstDash val="solid"/>
                      <a:headEnd type="none" w="med" len="med"/>
                      <a:tailEnd type="none" w="med" len="med"/>
                    </a:lnR>
                    <a:lnT w="12700" cap="flat" cmpd="sng">
                      <a:solidFill>
                        <a:srgbClr val="FFC000"/>
                      </a:solidFill>
                      <a:prstDash val="solid"/>
                      <a:headEnd type="none" w="med" len="med"/>
                      <a:tailEnd type="none" w="med" len="med"/>
                    </a:lnT>
                    <a:lnB w="12700" cap="flat" cmpd="sng">
                      <a:solidFill>
                        <a:srgbClr val="FFC000"/>
                      </a:solidFill>
                      <a:prstDash val="solid"/>
                      <a:headEnd type="none" w="med" len="med"/>
                      <a:tailEnd type="none" w="med" len="med"/>
                    </a:lnB>
                    <a:lnTlToBr>
                      <a:noFill/>
                    </a:lnTlToBr>
                    <a:lnBlToTr>
                      <a:noFill/>
                    </a:lnBlToTr>
                    <a:solidFill>
                      <a:srgbClr val="FFC000"/>
                    </a:solidFill>
                  </a:tcPr>
                </a:tc>
                <a:tc>
                  <a:txBody>
                    <a:bodyPr/>
                    <a:lstStyle/>
                    <a:p>
                      <a:pPr marL="0" indent="0">
                        <a:buNone/>
                      </a:pPr>
                      <a:r>
                        <a:rPr lang="en-US" sz="1000" b="1">
                          <a:solidFill>
                            <a:schemeClr val="accent3">
                              <a:lumMod val="50000"/>
                            </a:schemeClr>
                          </a:solidFill>
                          <a:latin typeface="Times New Roman" panose="02020603050405020304" pitchFamily="18" charset="0"/>
                          <a:cs typeface="Times New Roman" panose="02020603050405020304" pitchFamily="18" charset="0"/>
                        </a:rPr>
                        <a:t>USER GOAL</a:t>
                      </a:r>
                      <a:endParaRPr lang="en-US" sz="1000" b="1">
                        <a:solidFill>
                          <a:schemeClr val="accent3">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D965"/>
                      </a:solidFill>
                      <a:prstDash val="solid"/>
                      <a:headEnd type="none" w="med" len="med"/>
                      <a:tailEnd type="none" w="med" len="med"/>
                    </a:lnL>
                    <a:lnR w="12700" cap="flat" cmpd="sng">
                      <a:solidFill>
                        <a:srgbClr val="FFC000"/>
                      </a:solidFill>
                      <a:prstDash val="solid"/>
                      <a:headEnd type="none" w="med" len="med"/>
                      <a:tailEnd type="none" w="med" len="med"/>
                    </a:lnR>
                    <a:lnT w="12700" cap="flat" cmpd="sng">
                      <a:solidFill>
                        <a:srgbClr val="FFC000"/>
                      </a:solidFill>
                      <a:prstDash val="solid"/>
                      <a:headEnd type="none" w="med" len="med"/>
                      <a:tailEnd type="none" w="med" len="med"/>
                    </a:lnT>
                    <a:lnB w="12700" cap="flat" cmpd="sng">
                      <a:solidFill>
                        <a:srgbClr val="FFC000"/>
                      </a:solidFill>
                      <a:prstDash val="soli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10000"/>
                  </a:ext>
                </a:extLst>
              </a:tr>
              <a:tr h="1247140">
                <a:tc>
                  <a:txBody>
                    <a:bodyPr/>
                    <a:lstStyle/>
                    <a:p>
                      <a:pPr marL="0" indent="0">
                        <a:buNone/>
                      </a:pPr>
                      <a:r>
                        <a:rPr lang="en-US" sz="1000" b="1" dirty="0">
                          <a:solidFill>
                            <a:schemeClr val="accent3">
                              <a:lumMod val="50000"/>
                            </a:schemeClr>
                          </a:solidFill>
                          <a:latin typeface="Times New Roman" panose="02020603050405020304" pitchFamily="18" charset="0"/>
                          <a:cs typeface="Times New Roman" panose="02020603050405020304" pitchFamily="18" charset="0"/>
                        </a:rPr>
                        <a:t>Accountants</a:t>
                      </a:r>
                      <a:endParaRPr lang="en-US" sz="1000" b="1" dirty="0">
                        <a:solidFill>
                          <a:schemeClr val="accent3">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D965"/>
                      </a:solidFill>
                      <a:prstDash val="solid"/>
                      <a:headEnd type="none" w="med" len="med"/>
                      <a:tailEnd type="none" w="med" len="med"/>
                    </a:lnL>
                    <a:lnR w="12700" cap="flat" cmpd="sng">
                      <a:solidFill>
                        <a:srgbClr val="FFD965"/>
                      </a:solidFill>
                      <a:prstDash val="solid"/>
                      <a:headEnd type="none" w="med" len="med"/>
                      <a:tailEnd type="none" w="med" len="med"/>
                    </a:lnR>
                    <a:lnT w="12700" cap="flat" cmpd="sng">
                      <a:solidFill>
                        <a:srgbClr val="FFC000"/>
                      </a:solidFill>
                      <a:prstDash val="solid"/>
                      <a:headEnd type="none" w="med" len="med"/>
                      <a:tailEnd type="none" w="med" len="med"/>
                    </a:lnT>
                    <a:lnB w="12700" cap="flat" cmpd="sng">
                      <a:solidFill>
                        <a:srgbClr val="FFD965"/>
                      </a:solidFill>
                      <a:prstDash val="solid"/>
                      <a:headEnd type="none" w="med" len="med"/>
                      <a:tailEnd type="none" w="med" len="med"/>
                    </a:lnB>
                    <a:lnTlToBr>
                      <a:noFill/>
                    </a:lnTlToBr>
                    <a:lnBlToTr>
                      <a:noFill/>
                    </a:lnBlToTr>
                    <a:solidFill>
                      <a:srgbClr val="FEF2CC"/>
                    </a:solidFill>
                  </a:tcPr>
                </a:tc>
                <a:tc>
                  <a:txBody>
                    <a:bodyPr/>
                    <a:lstStyle/>
                    <a:p>
                      <a:pPr marL="0" indent="0">
                        <a:buNone/>
                      </a:pPr>
                      <a:r>
                        <a:rPr lang="en-US" sz="1000" dirty="0">
                          <a:solidFill>
                            <a:schemeClr val="accent3">
                              <a:lumMod val="50000"/>
                            </a:schemeClr>
                          </a:solidFill>
                          <a:latin typeface="Times New Roman" panose="02020603050405020304" pitchFamily="18" charset="0"/>
                          <a:cs typeface="Times New Roman" panose="02020603050405020304" pitchFamily="18" charset="0"/>
                        </a:rPr>
                        <a:t>Manage the inventory of </a:t>
                      </a:r>
                      <a:r>
                        <a:rPr lang="en-US" sz="1000" dirty="0" err="1">
                          <a:solidFill>
                            <a:schemeClr val="accent3">
                              <a:lumMod val="50000"/>
                            </a:schemeClr>
                          </a:solidFill>
                          <a:latin typeface="Times New Roman" panose="02020603050405020304" pitchFamily="18" charset="0"/>
                          <a:cs typeface="Times New Roman" panose="02020603050405020304" pitchFamily="18" charset="0"/>
                        </a:rPr>
                        <a:t>goodsCreate</a:t>
                      </a:r>
                      <a:r>
                        <a:rPr lang="en-US" sz="1000" dirty="0">
                          <a:solidFill>
                            <a:schemeClr val="accent3">
                              <a:lumMod val="50000"/>
                            </a:schemeClr>
                          </a:solidFill>
                          <a:latin typeface="Times New Roman" panose="02020603050405020304" pitchFamily="18" charset="0"/>
                          <a:cs typeface="Times New Roman" panose="02020603050405020304" pitchFamily="18" charset="0"/>
                        </a:rPr>
                        <a:t> Goods Received when the distributor imports </a:t>
                      </a:r>
                      <a:r>
                        <a:rPr lang="en-US" sz="1000" dirty="0" err="1">
                          <a:solidFill>
                            <a:schemeClr val="accent3">
                              <a:lumMod val="50000"/>
                            </a:schemeClr>
                          </a:solidFill>
                          <a:latin typeface="Times New Roman" panose="02020603050405020304" pitchFamily="18" charset="0"/>
                          <a:cs typeface="Times New Roman" panose="02020603050405020304" pitchFamily="18" charset="0"/>
                        </a:rPr>
                        <a:t>goodsView</a:t>
                      </a:r>
                      <a:r>
                        <a:rPr lang="en-US" sz="1000" dirty="0">
                          <a:solidFill>
                            <a:schemeClr val="accent3">
                              <a:lumMod val="50000"/>
                            </a:schemeClr>
                          </a:solidFill>
                          <a:latin typeface="Times New Roman" panose="02020603050405020304" pitchFamily="18" charset="0"/>
                          <a:cs typeface="Times New Roman" panose="02020603050405020304" pitchFamily="18" charset="0"/>
                        </a:rPr>
                        <a:t> incoming/outgoing stock report, best-selling products, and revenue report </a:t>
                      </a:r>
                      <a:r>
                        <a:rPr lang="en-US" sz="1000" dirty="0" err="1">
                          <a:solidFill>
                            <a:schemeClr val="accent3">
                              <a:lumMod val="50000"/>
                            </a:schemeClr>
                          </a:solidFill>
                          <a:latin typeface="Times New Roman" panose="02020603050405020304" pitchFamily="18" charset="0"/>
                          <a:cs typeface="Times New Roman" panose="02020603050405020304" pitchFamily="18" charset="0"/>
                        </a:rPr>
                        <a:t>monthlyMake</a:t>
                      </a:r>
                      <a:r>
                        <a:rPr lang="en-US" sz="1000" dirty="0">
                          <a:solidFill>
                            <a:schemeClr val="accent3">
                              <a:lumMod val="50000"/>
                            </a:schemeClr>
                          </a:solidFill>
                          <a:latin typeface="Times New Roman" panose="02020603050405020304" pitchFamily="18" charset="0"/>
                          <a:cs typeface="Times New Roman" panose="02020603050405020304" pitchFamily="18" charset="0"/>
                        </a:rPr>
                        <a:t> Goods Delivery </a:t>
                      </a:r>
                      <a:r>
                        <a:rPr lang="en-US" sz="1000" dirty="0" err="1">
                          <a:solidFill>
                            <a:schemeClr val="accent3">
                              <a:lumMod val="50000"/>
                            </a:schemeClr>
                          </a:solidFill>
                          <a:latin typeface="Times New Roman" panose="02020603050405020304" pitchFamily="18" charset="0"/>
                          <a:cs typeface="Times New Roman" panose="02020603050405020304" pitchFamily="18" charset="0"/>
                        </a:rPr>
                        <a:t>NoteUpdate</a:t>
                      </a:r>
                      <a:r>
                        <a:rPr lang="en-US" sz="1000" dirty="0">
                          <a:solidFill>
                            <a:schemeClr val="accent3">
                              <a:lumMod val="50000"/>
                            </a:schemeClr>
                          </a:solidFill>
                          <a:latin typeface="Times New Roman" panose="02020603050405020304" pitchFamily="18" charset="0"/>
                          <a:cs typeface="Times New Roman" panose="02020603050405020304" pitchFamily="18" charset="0"/>
                        </a:rPr>
                        <a:t> the status of orders as being </a:t>
                      </a:r>
                      <a:r>
                        <a:rPr lang="en-US" sz="1000" dirty="0" err="1">
                          <a:solidFill>
                            <a:schemeClr val="accent3">
                              <a:lumMod val="50000"/>
                            </a:schemeClr>
                          </a:solidFill>
                          <a:latin typeface="Times New Roman" panose="02020603050405020304" pitchFamily="18" charset="0"/>
                          <a:cs typeface="Times New Roman" panose="02020603050405020304" pitchFamily="18" charset="0"/>
                        </a:rPr>
                        <a:t>transferredUpdate</a:t>
                      </a:r>
                      <a:r>
                        <a:rPr lang="en-US" sz="1000" dirty="0">
                          <a:solidFill>
                            <a:schemeClr val="accent3">
                              <a:lumMod val="50000"/>
                            </a:schemeClr>
                          </a:solidFill>
                          <a:latin typeface="Times New Roman" panose="02020603050405020304" pitchFamily="18" charset="0"/>
                          <a:cs typeface="Times New Roman" panose="02020603050405020304" pitchFamily="18" charset="0"/>
                        </a:rPr>
                        <a:t> the payment status of agents.</a:t>
                      </a:r>
                      <a:endParaRPr lang="en-US" sz="1000" dirty="0">
                        <a:solidFill>
                          <a:schemeClr val="accent3">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D965"/>
                      </a:solidFill>
                      <a:prstDash val="solid"/>
                      <a:headEnd type="none" w="med" len="med"/>
                      <a:tailEnd type="none" w="med" len="med"/>
                    </a:lnL>
                    <a:lnR w="12700" cap="flat" cmpd="sng">
                      <a:solidFill>
                        <a:srgbClr val="FFD965"/>
                      </a:solidFill>
                      <a:prstDash val="solid"/>
                      <a:headEnd type="none" w="med" len="med"/>
                      <a:tailEnd type="none" w="med" len="med"/>
                    </a:lnR>
                    <a:lnT w="12700" cap="flat" cmpd="sng">
                      <a:solidFill>
                        <a:srgbClr val="FFC000"/>
                      </a:solidFill>
                      <a:prstDash val="solid"/>
                      <a:headEnd type="none" w="med" len="med"/>
                      <a:tailEnd type="none" w="med" len="med"/>
                    </a:lnT>
                    <a:lnB w="12700" cap="flat" cmpd="sng">
                      <a:solidFill>
                        <a:srgbClr val="FFD965"/>
                      </a:solidFill>
                      <a:prstDash val="solid"/>
                      <a:headEnd type="none" w="med" len="med"/>
                      <a:tailEnd type="none" w="med" len="med"/>
                    </a:lnB>
                    <a:lnTlToBr>
                      <a:noFill/>
                    </a:lnTlToBr>
                    <a:lnBlToTr>
                      <a:noFill/>
                    </a:lnBlToTr>
                    <a:solidFill>
                      <a:srgbClr val="FEF2CC"/>
                    </a:solidFill>
                  </a:tcPr>
                </a:tc>
                <a:extLst>
                  <a:ext uri="{0D108BD9-81ED-4DB2-BD59-A6C34878D82A}">
                    <a16:rowId xmlns:a16="http://schemas.microsoft.com/office/drawing/2014/main" val="10001"/>
                  </a:ext>
                </a:extLst>
              </a:tr>
              <a:tr h="622935">
                <a:tc>
                  <a:txBody>
                    <a:bodyPr/>
                    <a:lstStyle/>
                    <a:p>
                      <a:pPr marL="0" indent="0">
                        <a:buNone/>
                      </a:pPr>
                      <a:r>
                        <a:rPr lang="en-US" sz="1000" b="1" dirty="0">
                          <a:solidFill>
                            <a:schemeClr val="tx1"/>
                          </a:solidFill>
                          <a:latin typeface="Times New Roman" panose="02020603050405020304" pitchFamily="18" charset="0"/>
                          <a:cs typeface="Times New Roman" panose="02020603050405020304" pitchFamily="18" charset="0"/>
                        </a:rPr>
                        <a:t>Warehouse Staff</a:t>
                      </a:r>
                      <a:endParaRPr lang="en-US" sz="1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D965"/>
                      </a:solidFill>
                      <a:prstDash val="solid"/>
                      <a:headEnd type="none" w="med" len="med"/>
                      <a:tailEnd type="none" w="med" len="med"/>
                    </a:lnL>
                    <a:lnR w="12700" cap="flat" cmpd="sng">
                      <a:solidFill>
                        <a:srgbClr val="FFD965"/>
                      </a:solidFill>
                      <a:prstDash val="solid"/>
                      <a:headEnd type="none" w="med" len="med"/>
                      <a:tailEnd type="none" w="med" len="med"/>
                    </a:lnR>
                    <a:lnT w="12700" cap="flat" cmpd="sng">
                      <a:solidFill>
                        <a:srgbClr val="FFD965"/>
                      </a:solidFill>
                      <a:prstDash val="solid"/>
                      <a:headEnd type="none" w="med" len="med"/>
                      <a:tailEnd type="none" w="med" len="med"/>
                    </a:lnT>
                    <a:lnB w="12700" cap="flat" cmpd="sng">
                      <a:solidFill>
                        <a:srgbClr val="FFD965"/>
                      </a:solidFill>
                      <a:prstDash val="solid"/>
                      <a:headEnd type="none" w="med" len="med"/>
                      <a:tailEnd type="none" w="med" len="med"/>
                    </a:lnB>
                    <a:lnTlToBr>
                      <a:noFill/>
                    </a:lnTlToBr>
                    <a:lnBlToTr>
                      <a:noFill/>
                    </a:lnBlToTr>
                    <a:noFill/>
                  </a:tcPr>
                </a:tc>
                <a:tc>
                  <a:txBody>
                    <a:bodyPr/>
                    <a:lstStyle/>
                    <a:p>
                      <a:pPr marL="0" indent="0">
                        <a:buNone/>
                      </a:pPr>
                      <a:r>
                        <a:rPr lang="en-US" sz="1000" dirty="0">
                          <a:solidFill>
                            <a:schemeClr val="tx1"/>
                          </a:solidFill>
                          <a:latin typeface="Times New Roman" panose="02020603050405020304" pitchFamily="18" charset="0"/>
                          <a:cs typeface="Times New Roman" panose="02020603050405020304" pitchFamily="18" charset="0"/>
                        </a:rPr>
                        <a:t>Scan barcode/QR Code/RFID to perform the goods warehousing </a:t>
                      </a:r>
                      <a:r>
                        <a:rPr lang="en-US" sz="1000" dirty="0" err="1">
                          <a:solidFill>
                            <a:schemeClr val="tx1"/>
                          </a:solidFill>
                          <a:latin typeface="Times New Roman" panose="02020603050405020304" pitchFamily="18" charset="0"/>
                          <a:cs typeface="Times New Roman" panose="02020603050405020304" pitchFamily="18" charset="0"/>
                        </a:rPr>
                        <a:t>processUse</a:t>
                      </a:r>
                      <a:r>
                        <a:rPr lang="en-US" sz="1000" dirty="0">
                          <a:solidFill>
                            <a:schemeClr val="tx1"/>
                          </a:solidFill>
                          <a:latin typeface="Times New Roman" panose="02020603050405020304" pitchFamily="18" charset="0"/>
                          <a:cs typeface="Times New Roman" panose="02020603050405020304" pitchFamily="18" charset="0"/>
                        </a:rPr>
                        <a:t> barcode/QR Code/RFID for stock out.</a:t>
                      </a:r>
                      <a:endParaRPr lang="en-US" sz="1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D965"/>
                      </a:solidFill>
                      <a:prstDash val="solid"/>
                      <a:headEnd type="none" w="med" len="med"/>
                      <a:tailEnd type="none" w="med" len="med"/>
                    </a:lnL>
                    <a:lnR w="12700" cap="flat" cmpd="sng">
                      <a:solidFill>
                        <a:srgbClr val="FFD965"/>
                      </a:solidFill>
                      <a:prstDash val="solid"/>
                      <a:headEnd type="none" w="med" len="med"/>
                      <a:tailEnd type="none" w="med" len="med"/>
                    </a:lnR>
                    <a:lnT w="12700" cap="flat" cmpd="sng">
                      <a:solidFill>
                        <a:srgbClr val="FFD965"/>
                      </a:solidFill>
                      <a:prstDash val="solid"/>
                      <a:headEnd type="none" w="med" len="med"/>
                      <a:tailEnd type="none" w="med" len="med"/>
                    </a:lnT>
                    <a:lnB w="12700" cap="flat" cmpd="sng">
                      <a:solidFill>
                        <a:srgbClr val="FFD96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2935">
                <a:tc>
                  <a:txBody>
                    <a:bodyPr/>
                    <a:lstStyle/>
                    <a:p>
                      <a:pPr marL="0" indent="0">
                        <a:buNone/>
                      </a:pPr>
                      <a:r>
                        <a:rPr lang="en-US" sz="1000" b="1" dirty="0">
                          <a:solidFill>
                            <a:schemeClr val="accent3">
                              <a:lumMod val="50000"/>
                            </a:schemeClr>
                          </a:solidFill>
                          <a:latin typeface="Times New Roman" panose="02020603050405020304" pitchFamily="18" charset="0"/>
                          <a:cs typeface="Times New Roman" panose="02020603050405020304" pitchFamily="18" charset="0"/>
                        </a:rPr>
                        <a:t>Reseller/Agents</a:t>
                      </a:r>
                      <a:endParaRPr lang="en-US" sz="1000" b="1" dirty="0">
                        <a:solidFill>
                          <a:schemeClr val="accent3">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D965"/>
                      </a:solidFill>
                      <a:prstDash val="solid"/>
                      <a:headEnd type="none" w="med" len="med"/>
                      <a:tailEnd type="none" w="med" len="med"/>
                    </a:lnL>
                    <a:lnR w="12700" cap="flat" cmpd="sng">
                      <a:solidFill>
                        <a:srgbClr val="FFD965"/>
                      </a:solidFill>
                      <a:prstDash val="solid"/>
                      <a:headEnd type="none" w="med" len="med"/>
                      <a:tailEnd type="none" w="med" len="med"/>
                    </a:lnR>
                    <a:lnT w="12700" cap="flat" cmpd="sng">
                      <a:solidFill>
                        <a:srgbClr val="FFD965"/>
                      </a:solidFill>
                      <a:prstDash val="solid"/>
                      <a:headEnd type="none" w="med" len="med"/>
                      <a:tailEnd type="none" w="med" len="med"/>
                    </a:lnT>
                    <a:lnB w="12700" cap="flat" cmpd="sng">
                      <a:solidFill>
                        <a:srgbClr val="FFD965"/>
                      </a:solidFill>
                      <a:prstDash val="solid"/>
                      <a:headEnd type="none" w="med" len="med"/>
                      <a:tailEnd type="none" w="med" len="med"/>
                    </a:lnB>
                    <a:lnTlToBr>
                      <a:noFill/>
                    </a:lnTlToBr>
                    <a:lnBlToTr>
                      <a:noFill/>
                    </a:lnBlToTr>
                    <a:solidFill>
                      <a:srgbClr val="FEF2CC"/>
                    </a:solidFill>
                  </a:tcPr>
                </a:tc>
                <a:tc>
                  <a:txBody>
                    <a:bodyPr/>
                    <a:lstStyle/>
                    <a:p>
                      <a:pPr marL="0" indent="0">
                        <a:buNone/>
                      </a:pPr>
                      <a:r>
                        <a:rPr lang="en-US" sz="1000">
                          <a:solidFill>
                            <a:schemeClr val="accent3">
                              <a:lumMod val="50000"/>
                            </a:schemeClr>
                          </a:solidFill>
                          <a:latin typeface="Times New Roman" panose="02020603050405020304" pitchFamily="18" charset="0"/>
                          <a:cs typeface="Times New Roman" panose="02020603050405020304" pitchFamily="18" charset="0"/>
                        </a:rPr>
                        <a:t>Place an order of itemsChoose a payment methodMake an online paymentSee the status of their orders.</a:t>
                      </a:r>
                      <a:endParaRPr lang="en-US" sz="1000">
                        <a:solidFill>
                          <a:schemeClr val="accent3">
                            <a:lumMod val="5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D965"/>
                      </a:solidFill>
                      <a:prstDash val="solid"/>
                      <a:headEnd type="none" w="med" len="med"/>
                      <a:tailEnd type="none" w="med" len="med"/>
                    </a:lnL>
                    <a:lnR w="12700" cap="flat" cmpd="sng">
                      <a:solidFill>
                        <a:srgbClr val="FFD965"/>
                      </a:solidFill>
                      <a:prstDash val="solid"/>
                      <a:headEnd type="none" w="med" len="med"/>
                      <a:tailEnd type="none" w="med" len="med"/>
                    </a:lnR>
                    <a:lnT w="12700" cap="flat" cmpd="sng">
                      <a:solidFill>
                        <a:srgbClr val="FFD965"/>
                      </a:solidFill>
                      <a:prstDash val="solid"/>
                      <a:headEnd type="none" w="med" len="med"/>
                      <a:tailEnd type="none" w="med" len="med"/>
                    </a:lnT>
                    <a:lnB w="12700" cap="flat" cmpd="sng">
                      <a:solidFill>
                        <a:srgbClr val="FFD965"/>
                      </a:solidFill>
                      <a:prstDash val="solid"/>
                      <a:headEnd type="none" w="med" len="med"/>
                      <a:tailEnd type="none" w="med" len="med"/>
                    </a:lnB>
                    <a:lnTlToBr>
                      <a:noFill/>
                    </a:lnTlToBr>
                    <a:lnBlToTr>
                      <a:noFill/>
                    </a:lnBlToTr>
                    <a:solidFill>
                      <a:srgbClr val="FEF2CC"/>
                    </a:solidFill>
                  </a:tcPr>
                </a:tc>
                <a:extLst>
                  <a:ext uri="{0D108BD9-81ED-4DB2-BD59-A6C34878D82A}">
                    <a16:rowId xmlns:a16="http://schemas.microsoft.com/office/drawing/2014/main" val="10003"/>
                  </a:ext>
                </a:extLst>
              </a:tr>
              <a:tr h="311785">
                <a:tc>
                  <a:txBody>
                    <a:bodyPr/>
                    <a:lstStyle/>
                    <a:p>
                      <a:pPr marL="0" indent="0">
                        <a:buNone/>
                      </a:pPr>
                      <a:r>
                        <a:rPr lang="en-US" sz="1000" b="1" dirty="0">
                          <a:solidFill>
                            <a:schemeClr val="tx1"/>
                          </a:solidFill>
                          <a:latin typeface="Times New Roman" panose="02020603050405020304" pitchFamily="18" charset="0"/>
                          <a:cs typeface="Times New Roman" panose="02020603050405020304" pitchFamily="18" charset="0"/>
                        </a:rPr>
                        <a:t>Distributor</a:t>
                      </a:r>
                      <a:endParaRPr lang="en-US" sz="10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D965"/>
                      </a:solidFill>
                      <a:prstDash val="solid"/>
                      <a:headEnd type="none" w="med" len="med"/>
                      <a:tailEnd type="none" w="med" len="med"/>
                    </a:lnL>
                    <a:lnR w="12700" cap="flat" cmpd="sng">
                      <a:solidFill>
                        <a:srgbClr val="FFD965"/>
                      </a:solidFill>
                      <a:prstDash val="solid"/>
                      <a:headEnd type="none" w="med" len="med"/>
                      <a:tailEnd type="none" w="med" len="med"/>
                    </a:lnR>
                    <a:lnT w="12700" cap="flat" cmpd="sng">
                      <a:solidFill>
                        <a:srgbClr val="FFD965"/>
                      </a:solidFill>
                      <a:prstDash val="solid"/>
                      <a:headEnd type="none" w="med" len="med"/>
                      <a:tailEnd type="none" w="med" len="med"/>
                    </a:lnT>
                    <a:lnB w="12700" cap="flat" cmpd="sng">
                      <a:solidFill>
                        <a:srgbClr val="FFD965"/>
                      </a:solidFill>
                      <a:prstDash val="solid"/>
                      <a:headEnd type="none" w="med" len="med"/>
                      <a:tailEnd type="none" w="med" len="med"/>
                    </a:lnB>
                    <a:lnTlToBr>
                      <a:noFill/>
                    </a:lnTlToBr>
                    <a:lnBlToTr>
                      <a:noFill/>
                    </a:lnBlToTr>
                    <a:noFill/>
                  </a:tcPr>
                </a:tc>
                <a:tc>
                  <a:txBody>
                    <a:bodyPr/>
                    <a:lstStyle/>
                    <a:p>
                      <a:pPr marL="0" indent="0">
                        <a:buNone/>
                      </a:pPr>
                      <a:r>
                        <a:rPr lang="en-US" sz="1000" dirty="0">
                          <a:solidFill>
                            <a:schemeClr val="tx1"/>
                          </a:solidFill>
                          <a:latin typeface="Times New Roman" panose="02020603050405020304" pitchFamily="18" charset="0"/>
                          <a:cs typeface="Times New Roman" panose="02020603050405020304" pitchFamily="18" charset="0"/>
                        </a:rPr>
                        <a:t>Import good from </a:t>
                      </a:r>
                      <a:r>
                        <a:rPr lang="en-US" sz="1000" dirty="0" err="1">
                          <a:solidFill>
                            <a:schemeClr val="tx1"/>
                          </a:solidFill>
                          <a:latin typeface="Times New Roman" panose="02020603050405020304" pitchFamily="18" charset="0"/>
                          <a:cs typeface="Times New Roman" panose="02020603050405020304" pitchFamily="18" charset="0"/>
                        </a:rPr>
                        <a:t>supplierExport</a:t>
                      </a:r>
                      <a:r>
                        <a:rPr lang="en-US" sz="1000" dirty="0">
                          <a:solidFill>
                            <a:schemeClr val="tx1"/>
                          </a:solidFill>
                          <a:latin typeface="Times New Roman" panose="02020603050405020304" pitchFamily="18" charset="0"/>
                          <a:cs typeface="Times New Roman" panose="02020603050405020304" pitchFamily="18" charset="0"/>
                        </a:rPr>
                        <a:t> goods to authorized reseller/agent</a:t>
                      </a:r>
                      <a:endParaRPr lang="en-US" sz="1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FFD965"/>
                      </a:solidFill>
                      <a:prstDash val="solid"/>
                      <a:headEnd type="none" w="med" len="med"/>
                      <a:tailEnd type="none" w="med" len="med"/>
                    </a:lnL>
                    <a:lnR w="12700" cap="flat" cmpd="sng">
                      <a:solidFill>
                        <a:srgbClr val="FFD965"/>
                      </a:solidFill>
                      <a:prstDash val="solid"/>
                      <a:headEnd type="none" w="med" len="med"/>
                      <a:tailEnd type="none" w="med" len="med"/>
                    </a:lnR>
                    <a:lnT w="12700" cap="flat" cmpd="sng">
                      <a:solidFill>
                        <a:srgbClr val="FFD965"/>
                      </a:solidFill>
                      <a:prstDash val="solid"/>
                      <a:headEnd type="none" w="med" len="med"/>
                      <a:tailEnd type="none" w="med" len="med"/>
                    </a:lnT>
                    <a:lnB w="12700" cap="flat" cmpd="sng">
                      <a:solidFill>
                        <a:srgbClr val="FFD965"/>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908685" y="986790"/>
            <a:ext cx="7517765" cy="2030095"/>
          </a:xfrm>
          <a:prstGeom prst="rect">
            <a:avLst/>
          </a:prstGeom>
          <a:noFill/>
          <a:ln w="9525">
            <a:noFill/>
          </a:ln>
        </p:spPr>
        <p:txBody>
          <a:bodyPr wrap="square">
            <a:spAutoFit/>
          </a:bodyPr>
          <a:lstStyle/>
          <a:p>
            <a:pPr marL="90170" indent="-90170"/>
            <a:r>
              <a:rPr lang="en-US" b="1" i="1" dirty="0">
                <a:solidFill>
                  <a:schemeClr val="tx1"/>
                </a:solidFill>
                <a:latin typeface="Times New Roman" panose="02020603050405020304" pitchFamily="18" charset="0"/>
                <a:cs typeface="Times New Roman" panose="02020603050405020304" pitchFamily="18" charset="0"/>
              </a:rPr>
              <a:t>3.1.4. List of Actors</a:t>
            </a:r>
            <a:endParaRPr lang="en-US" dirty="0">
              <a:solidFill>
                <a:schemeClr val="tx1"/>
              </a:solidFill>
              <a:latin typeface="CG Times (W1)" charset="0"/>
              <a:cs typeface="Times New Roman" panose="02020603050405020304" pitchFamily="18" charset="0"/>
            </a:endParaRPr>
          </a:p>
          <a:p>
            <a:pPr marL="90170" indent="-90170"/>
            <a:r>
              <a:rPr lang="en-US" dirty="0">
                <a:latin typeface="CG Times (W1)" charset="0"/>
                <a:cs typeface="Times New Roman" panose="02020603050405020304" pitchFamily="18" charset="0"/>
              </a:rPr>
              <a:t> </a:t>
            </a:r>
            <a:endParaRPr lang="en-US" b="1" dirty="0">
              <a:latin typeface="Symbol" panose="05050102010706020507" charset="0"/>
              <a:cs typeface="Calibri" panose="020F0502020204030204" charset="0"/>
            </a:endParaRPr>
          </a:p>
          <a:p>
            <a:pPr marL="90170" indent="-90170"/>
            <a:r>
              <a:rPr lang="en-US" b="1" dirty="0">
                <a:solidFill>
                  <a:schemeClr val="tx1"/>
                </a:solidFill>
                <a:latin typeface="Symbol" panose="05050102010706020507" charset="0"/>
                <a:cs typeface="Calibri" panose="020F0502020204030204" charset="0"/>
              </a:rPr>
              <a:t>· </a:t>
            </a:r>
            <a:r>
              <a:rPr lang="en-US" dirty="0">
                <a:solidFill>
                  <a:schemeClr val="tx1"/>
                </a:solidFill>
                <a:latin typeface="Calibri" panose="020F0502020204030204" charset="0"/>
                <a:cs typeface="Times New Roman" panose="02020603050405020304" pitchFamily="18" charset="0"/>
              </a:rPr>
              <a:t>Accountants - Responsible for creating Goods Received and Delivery Note, updating payment and order status, and viewing stock and revenue reports. </a:t>
            </a:r>
            <a:endParaRPr lang="en-US" b="1" dirty="0">
              <a:solidFill>
                <a:schemeClr val="tx1"/>
              </a:solidFill>
              <a:latin typeface="Symbol" panose="05050102010706020507" charset="0"/>
              <a:cs typeface="Calibri" panose="020F0502020204030204" charset="0"/>
            </a:endParaRPr>
          </a:p>
          <a:p>
            <a:pPr marL="90170" indent="-90170"/>
            <a:r>
              <a:rPr lang="en-US" b="1" dirty="0">
                <a:solidFill>
                  <a:schemeClr val="tx1"/>
                </a:solidFill>
                <a:latin typeface="Symbol" panose="05050102010706020507" charset="0"/>
                <a:cs typeface="Calibri" panose="020F0502020204030204" charset="0"/>
              </a:rPr>
              <a:t>· </a:t>
            </a:r>
            <a:r>
              <a:rPr lang="en-US" dirty="0">
                <a:solidFill>
                  <a:schemeClr val="tx1"/>
                </a:solidFill>
                <a:latin typeface="Calibri" panose="020F0502020204030204" charset="0"/>
                <a:cs typeface="Times New Roman" panose="02020603050405020304" pitchFamily="18" charset="0"/>
              </a:rPr>
              <a:t>Warehouse Staff - Responsible for scanning barcode/QR Code/RFIDs to perform the goods warehousing process and stock out process. </a:t>
            </a:r>
            <a:endParaRPr lang="en-US" b="1" dirty="0">
              <a:solidFill>
                <a:schemeClr val="tx1"/>
              </a:solidFill>
              <a:latin typeface="Symbol" panose="05050102010706020507" charset="0"/>
              <a:cs typeface="Calibri" panose="020F0502020204030204" charset="0"/>
            </a:endParaRPr>
          </a:p>
          <a:p>
            <a:pPr marL="90170" indent="-90170"/>
            <a:r>
              <a:rPr lang="en-US" b="1" dirty="0">
                <a:solidFill>
                  <a:schemeClr val="tx1"/>
                </a:solidFill>
                <a:latin typeface="Symbol" panose="05050102010706020507" charset="0"/>
                <a:cs typeface="Calibri" panose="020F0502020204030204" charset="0"/>
              </a:rPr>
              <a:t>· </a:t>
            </a:r>
            <a:r>
              <a:rPr lang="en-US" dirty="0">
                <a:solidFill>
                  <a:schemeClr val="tx1"/>
                </a:solidFill>
                <a:latin typeface="Calibri" panose="020F0502020204030204" charset="0"/>
                <a:cs typeface="Times New Roman" panose="02020603050405020304" pitchFamily="18" charset="0"/>
              </a:rPr>
              <a:t>Reseller/Agents - Authorized buyers who can place orders, choose payment methods, make online payments, and track their orders. </a:t>
            </a:r>
            <a:endParaRPr lang="en-US" b="1" dirty="0">
              <a:solidFill>
                <a:schemeClr val="tx1"/>
              </a:solidFill>
              <a:latin typeface="Symbol" panose="05050102010706020507" charset="0"/>
              <a:cs typeface="Calibri" panose="020F0502020204030204" charset="0"/>
            </a:endParaRPr>
          </a:p>
          <a:p>
            <a:pPr marL="90170" indent="-90170"/>
            <a:r>
              <a:rPr lang="en-US" b="1" dirty="0">
                <a:solidFill>
                  <a:schemeClr val="tx1"/>
                </a:solidFill>
                <a:latin typeface="Symbol" panose="05050102010706020507" charset="0"/>
                <a:cs typeface="Calibri" panose="020F0502020204030204" charset="0"/>
              </a:rPr>
              <a:t>· </a:t>
            </a:r>
            <a:r>
              <a:rPr lang="en-US" dirty="0">
                <a:solidFill>
                  <a:schemeClr val="tx1"/>
                </a:solidFill>
                <a:latin typeface="Calibri" panose="020F0502020204030204" charset="0"/>
                <a:cs typeface="Times New Roman" panose="02020603050405020304" pitchFamily="18" charset="0"/>
              </a:rPr>
              <a:t>Distributor – Import goods from supplier, Export goods to authorized reseller/agent.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1082675" y="896303"/>
            <a:ext cx="5080000" cy="1168400"/>
          </a:xfrm>
          <a:prstGeom prst="rect">
            <a:avLst/>
          </a:prstGeom>
          <a:noFill/>
          <a:ln w="9525">
            <a:noFill/>
          </a:ln>
        </p:spPr>
        <p:txBody>
          <a:bodyPr>
            <a:spAutoFit/>
          </a:bodyPr>
          <a:lstStyle/>
          <a:p>
            <a:pPr marL="90170" indent="-90170"/>
            <a:r>
              <a:rPr lang="en-US" b="1" i="1" dirty="0">
                <a:solidFill>
                  <a:schemeClr val="tx1"/>
                </a:solidFill>
                <a:latin typeface="Times New Roman" panose="02020603050405020304" pitchFamily="18" charset="0"/>
                <a:cs typeface="Times New Roman" panose="02020603050405020304" pitchFamily="18" charset="0"/>
              </a:rPr>
              <a:t>3.1.5. List of Use Cases</a:t>
            </a:r>
            <a:endParaRPr lang="en-US" b="1" dirty="0">
              <a:solidFill>
                <a:schemeClr val="tx1"/>
              </a:solidFill>
              <a:latin typeface="Times New Roman" panose="02020603050405020304" pitchFamily="18" charset="0"/>
              <a:cs typeface="Times New Roman" panose="02020603050405020304" pitchFamily="18" charset="0"/>
            </a:endParaRPr>
          </a:p>
          <a:p>
            <a:pPr marL="90170" indent="-90170"/>
            <a:r>
              <a:rPr lang="en-US" b="1" dirty="0">
                <a:solidFill>
                  <a:schemeClr val="tx1"/>
                </a:solidFill>
                <a:latin typeface="Times New Roman" panose="02020603050405020304" pitchFamily="18" charset="0"/>
                <a:cs typeface="Times New Roman" panose="02020603050405020304" pitchFamily="18" charset="0"/>
              </a:rPr>
              <a:t>Member Registration:</a:t>
            </a:r>
            <a:r>
              <a:rPr lang="en-US" dirty="0">
                <a:solidFill>
                  <a:schemeClr val="tx1"/>
                </a:solidFill>
                <a:latin typeface="Times New Roman" panose="02020603050405020304" pitchFamily="18" charset="0"/>
                <a:cs typeface="Times New Roman" panose="02020603050405020304" pitchFamily="18" charset="0"/>
              </a:rPr>
              <a:t> Register new member as when new member applies to be a member. Member would initiate this action and serviced by Attendant.</a:t>
            </a:r>
            <a:endParaRPr lang="en-US" dirty="0">
              <a:latin typeface="Times New Roman" panose="02020603050405020304" pitchFamily="18" charset="0"/>
              <a:cs typeface="Times New Roman" panose="02020603050405020304" pitchFamily="18" charset="0"/>
            </a:endParaRPr>
          </a:p>
          <a:p>
            <a:pPr marL="90170" indent="-90170"/>
            <a:r>
              <a:rPr lang="en-US" dirty="0">
                <a:latin typeface="Times New Roman" panose="02020603050405020304" pitchFamily="18" charset="0"/>
                <a:cs typeface="Times New Roman" panose="02020603050405020304" pitchFamily="18" charset="0"/>
              </a:rPr>
              <a:t> </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1554480" y="731203"/>
            <a:ext cx="5080000" cy="506730"/>
          </a:xfrm>
          <a:prstGeom prst="rect">
            <a:avLst/>
          </a:prstGeom>
          <a:noFill/>
          <a:ln w="9525">
            <a:noFill/>
          </a:ln>
        </p:spPr>
        <p:txBody>
          <a:bodyPr>
            <a:spAutoFit/>
          </a:bodyPr>
          <a:lstStyle/>
          <a:p>
            <a:pPr marL="90170" indent="-90170"/>
            <a:r>
              <a:rPr lang="en-US" sz="1600" b="1" i="1" dirty="0">
                <a:solidFill>
                  <a:schemeClr val="tx1"/>
                </a:solidFill>
                <a:latin typeface="Times New Roman" panose="02020603050405020304" pitchFamily="18" charset="0"/>
                <a:cs typeface="Times New Roman" panose="02020603050405020304" pitchFamily="18" charset="0"/>
              </a:rPr>
              <a:t>3.1.6. </a:t>
            </a:r>
            <a:r>
              <a:rPr lang="en-US" b="1" i="1" dirty="0">
                <a:solidFill>
                  <a:schemeClr val="tx1"/>
                </a:solidFill>
                <a:latin typeface="Times New Roman" panose="02020603050405020304" pitchFamily="18" charset="0"/>
                <a:cs typeface="Times New Roman" panose="02020603050405020304" pitchFamily="18" charset="0"/>
              </a:rPr>
              <a:t>Use Case Diagram</a:t>
            </a:r>
            <a:endParaRPr lang="en-US" sz="1100" dirty="0">
              <a:solidFill>
                <a:schemeClr val="tx1"/>
              </a:solidFill>
              <a:latin typeface="Times New Roman" panose="02020603050405020304" pitchFamily="18" charset="0"/>
              <a:cs typeface="Times New Roman" panose="02020603050405020304" pitchFamily="18" charset="0"/>
            </a:endParaRPr>
          </a:p>
          <a:p>
            <a:pPr marL="90170" indent="-90170"/>
            <a:r>
              <a:rPr lang="en-US" sz="1100"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pic>
        <p:nvPicPr>
          <p:cNvPr id="4" name="Picture 3"/>
          <p:cNvPicPr/>
          <p:nvPr/>
        </p:nvPicPr>
        <p:blipFill>
          <a:blip r:embed="rId2"/>
          <a:stretch>
            <a:fillRect/>
          </a:stretch>
        </p:blipFill>
        <p:spPr>
          <a:xfrm>
            <a:off x="1554480" y="1344295"/>
            <a:ext cx="6334760" cy="3251200"/>
          </a:xfrm>
          <a:prstGeom prst="rect">
            <a:avLst/>
          </a:prstGeom>
          <a:noFill/>
          <a:ln w="9525">
            <a:noFill/>
          </a:ln>
        </p:spPr>
      </p:pic>
      <p:sp>
        <p:nvSpPr>
          <p:cNvPr id="107" name="Text Box 106"/>
          <p:cNvSpPr txBox="1"/>
          <p:nvPr/>
        </p:nvSpPr>
        <p:spPr>
          <a:xfrm>
            <a:off x="2032000" y="4846003"/>
            <a:ext cx="5080000" cy="598805"/>
          </a:xfrm>
          <a:prstGeom prst="rect">
            <a:avLst/>
          </a:prstGeom>
          <a:noFill/>
          <a:ln w="9525">
            <a:noFill/>
          </a:ln>
        </p:spPr>
        <p:txBody>
          <a:bodyPr>
            <a:spAutoFit/>
          </a:bodyPr>
          <a:lstStyle/>
          <a:p>
            <a:pPr marL="0" indent="0"/>
            <a:endParaRPr lang="en-US" sz="1100">
              <a:latin typeface="Times New Roman" panose="02020603050405020304" pitchFamily="18" charset="0"/>
              <a:cs typeface="Times New Roman" panose="02020603050405020304" pitchFamily="18" charset="0"/>
            </a:endParaRPr>
          </a:p>
          <a:p>
            <a:pPr marL="0" indent="0"/>
            <a:r>
              <a:rPr lang="en-US" sz="1100">
                <a:latin typeface="Times New Roman" panose="02020603050405020304" pitchFamily="18" charset="0"/>
                <a:cs typeface="Times New Roman" panose="02020603050405020304" pitchFamily="18" charset="0"/>
              </a:rPr>
              <a:t> </a:t>
            </a:r>
          </a:p>
          <a:p>
            <a:pPr marL="0" indent="0"/>
            <a:r>
              <a:rPr lang="en-US" sz="1100">
                <a:latin typeface="Times New Roman" panose="02020603050405020304" pitchFamily="18" charset="0"/>
                <a:cs typeface="Times New Roman" panose="02020603050405020304" pitchFamily="18" charset="0"/>
              </a:rPr>
              <a:t> </a:t>
            </a: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 Box 106"/>
          <p:cNvSpPr txBox="1"/>
          <p:nvPr/>
        </p:nvSpPr>
        <p:spPr>
          <a:xfrm>
            <a:off x="1568450" y="609283"/>
            <a:ext cx="5080000" cy="506730"/>
          </a:xfrm>
          <a:prstGeom prst="rect">
            <a:avLst/>
          </a:prstGeom>
          <a:noFill/>
          <a:ln w="9525">
            <a:noFill/>
          </a:ln>
        </p:spPr>
        <p:txBody>
          <a:bodyPr>
            <a:spAutoFit/>
          </a:bodyPr>
          <a:lstStyle/>
          <a:p>
            <a:pPr marL="90170" indent="-90170"/>
            <a:r>
              <a:rPr lang="en-US" sz="1600" b="1" i="1" dirty="0">
                <a:solidFill>
                  <a:schemeClr val="tx1"/>
                </a:solidFill>
                <a:latin typeface="Times New Roman" panose="02020603050405020304" pitchFamily="18" charset="0"/>
                <a:cs typeface="Times New Roman" panose="02020603050405020304" pitchFamily="18" charset="0"/>
              </a:rPr>
              <a:t>3.1.7. </a:t>
            </a:r>
            <a:r>
              <a:rPr lang="en-US" b="1" i="1" dirty="0">
                <a:solidFill>
                  <a:schemeClr val="tx1"/>
                </a:solidFill>
                <a:latin typeface="Times New Roman" panose="02020603050405020304" pitchFamily="18" charset="0"/>
                <a:cs typeface="Times New Roman" panose="02020603050405020304" pitchFamily="18" charset="0"/>
              </a:rPr>
              <a:t>Domain Class Model Diagram</a:t>
            </a:r>
            <a:endParaRPr lang="en-US" sz="1100" b="1" i="1" dirty="0">
              <a:solidFill>
                <a:schemeClr val="tx1"/>
              </a:solidFill>
              <a:latin typeface="Times New Roman" panose="02020603050405020304" pitchFamily="18" charset="0"/>
              <a:cs typeface="Times New Roman" panose="02020603050405020304" pitchFamily="18" charset="0"/>
            </a:endParaRPr>
          </a:p>
          <a:p>
            <a:pPr marL="90170" indent="-90170"/>
            <a:r>
              <a:rPr lang="en-US" sz="1100" b="1" i="1"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pic>
        <p:nvPicPr>
          <p:cNvPr id="4" name="Picture 3"/>
          <p:cNvPicPr/>
          <p:nvPr/>
        </p:nvPicPr>
        <p:blipFill>
          <a:blip r:embed="rId2"/>
          <a:stretch>
            <a:fillRect/>
          </a:stretch>
        </p:blipFill>
        <p:spPr>
          <a:xfrm>
            <a:off x="1386205" y="1016953"/>
            <a:ext cx="6118860" cy="3581400"/>
          </a:xfrm>
          <a:prstGeom prst="rect">
            <a:avLst/>
          </a:prstGeom>
          <a:noFill/>
          <a:ln w="9525">
            <a:noFill/>
          </a:ln>
        </p:spPr>
      </p:pic>
      <p:sp>
        <p:nvSpPr>
          <p:cNvPr id="108" name="Text Box 107"/>
          <p:cNvSpPr txBox="1"/>
          <p:nvPr/>
        </p:nvSpPr>
        <p:spPr>
          <a:xfrm>
            <a:off x="2032000" y="4400867"/>
            <a:ext cx="5080000" cy="429895"/>
          </a:xfrm>
          <a:prstGeom prst="rect">
            <a:avLst/>
          </a:prstGeom>
          <a:noFill/>
          <a:ln w="9525">
            <a:noFill/>
          </a:ln>
        </p:spPr>
        <p:txBody>
          <a:bodyPr>
            <a:spAutoFit/>
          </a:bodyPr>
          <a:lstStyle/>
          <a:p>
            <a:pPr marL="0" indent="228600" algn="ctr"/>
            <a:endParaRPr lang="en-US" sz="1100" b="1" i="1">
              <a:latin typeface="Times New Roman" panose="02020603050405020304" pitchFamily="18" charset="0"/>
              <a:cs typeface="Times New Roman" panose="02020603050405020304" pitchFamily="18" charset="0"/>
            </a:endParaRPr>
          </a:p>
          <a:p>
            <a:pPr marL="0" indent="228600" algn="ctr"/>
            <a:r>
              <a:rPr lang="en-US" sz="1100" b="1" i="1">
                <a:latin typeface="Times New Roman" panose="02020603050405020304" pitchFamily="18" charset="0"/>
                <a:cs typeface="Times New Roman" panose="02020603050405020304" pitchFamily="18" charset="0"/>
              </a:rPr>
              <a:t>Figure: </a:t>
            </a:r>
            <a:r>
              <a:rPr lang="en-US" sz="1100" i="1">
                <a:latin typeface="Times New Roman" panose="02020603050405020304" pitchFamily="18" charset="0"/>
                <a:cs typeface="Times New Roman" panose="02020603050405020304" pitchFamily="18" charset="0"/>
              </a:rPr>
              <a:t>Customer Account Subsystem Domain Model Class Diagram</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 Box 107"/>
          <p:cNvSpPr txBox="1"/>
          <p:nvPr/>
        </p:nvSpPr>
        <p:spPr>
          <a:xfrm>
            <a:off x="810895" y="34925"/>
            <a:ext cx="7326630" cy="6724015"/>
          </a:xfrm>
          <a:prstGeom prst="rect">
            <a:avLst/>
          </a:prstGeom>
          <a:noFill/>
          <a:ln w="9525">
            <a:noFill/>
          </a:ln>
        </p:spPr>
        <p:txBody>
          <a:bodyPr wrap="square">
            <a:spAutoFit/>
          </a:bodyPr>
          <a:lstStyle/>
          <a:p>
            <a:pPr marL="228600" indent="-228600"/>
            <a:r>
              <a:rPr lang="en-US" sz="1600" b="1" dirty="0">
                <a:solidFill>
                  <a:schemeClr val="tx1"/>
                </a:solidFill>
                <a:latin typeface="Times New Roman" panose="02020603050405020304" pitchFamily="18" charset="0"/>
                <a:cs typeface="Times New Roman" panose="02020603050405020304" pitchFamily="18" charset="0"/>
              </a:rPr>
              <a:t>3.2 </a:t>
            </a:r>
            <a:r>
              <a:rPr lang="en-US" b="1" dirty="0">
                <a:solidFill>
                  <a:schemeClr val="tx1"/>
                </a:solidFill>
                <a:latin typeface="Times New Roman" panose="02020603050405020304" pitchFamily="18" charset="0"/>
                <a:cs typeface="Times New Roman" panose="02020603050405020304" pitchFamily="18" charset="0"/>
              </a:rPr>
              <a:t>Use Case Descriptions</a:t>
            </a:r>
            <a:endParaRPr lang="en-US" sz="1600" b="1" i="1" dirty="0">
              <a:solidFill>
                <a:schemeClr val="tx1"/>
              </a:solidFill>
              <a:latin typeface="Times New Roman" panose="02020603050405020304" pitchFamily="18" charset="0"/>
              <a:cs typeface="Times New Roman" panose="02020603050405020304" pitchFamily="18" charset="0"/>
            </a:endParaRPr>
          </a:p>
          <a:p>
            <a:pPr marL="228600" indent="-228600"/>
            <a:r>
              <a:rPr lang="en-US" sz="1600" b="1" i="1" dirty="0">
                <a:solidFill>
                  <a:schemeClr val="tx1"/>
                </a:solidFill>
                <a:latin typeface="Times New Roman" panose="02020603050405020304" pitchFamily="18" charset="0"/>
                <a:cs typeface="Times New Roman" panose="02020603050405020304" pitchFamily="18" charset="0"/>
              </a:rPr>
              <a:t>3.2.1. </a:t>
            </a:r>
            <a:r>
              <a:rPr lang="en-US" b="1" i="1" dirty="0">
                <a:solidFill>
                  <a:schemeClr val="tx1"/>
                </a:solidFill>
                <a:latin typeface="Times New Roman" panose="02020603050405020304" pitchFamily="18" charset="0"/>
                <a:cs typeface="Times New Roman" panose="02020603050405020304" pitchFamily="18" charset="0"/>
              </a:rPr>
              <a:t>Use Case: Create Goods Received</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err="1">
                <a:solidFill>
                  <a:schemeClr val="tx1"/>
                </a:solidFill>
                <a:latin typeface="Times New Roman" panose="02020603050405020304" pitchFamily="18" charset="0"/>
                <a:cs typeface="Times New Roman" panose="02020603050405020304" pitchFamily="18" charset="0"/>
              </a:rPr>
              <a:t>i</a:t>
            </a:r>
            <a:r>
              <a:rPr lang="en-US" dirty="0">
                <a:solidFill>
                  <a:schemeClr val="tx1"/>
                </a:solidFill>
                <a:latin typeface="Times New Roman" panose="02020603050405020304" pitchFamily="18" charset="0"/>
                <a:cs typeface="Times New Roman" panose="02020603050405020304" pitchFamily="18" charset="0"/>
              </a:rPr>
              <a:t>. Use case : name 1 fully description</a:t>
            </a: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Use case name</a:t>
            </a:r>
            <a:r>
              <a:rPr lang="en-US" dirty="0">
                <a:solidFill>
                  <a:schemeClr val="tx1"/>
                </a:solidFill>
                <a:latin typeface="Times New Roman" panose="02020603050405020304" pitchFamily="18" charset="0"/>
                <a:cs typeface="Times New Roman" panose="02020603050405020304" pitchFamily="18" charset="0"/>
              </a:rPr>
              <a:t>: Create Goods Received</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Scenario</a:t>
            </a:r>
            <a:r>
              <a:rPr lang="en-US" dirty="0">
                <a:solidFill>
                  <a:schemeClr val="tx1"/>
                </a:solidFill>
                <a:latin typeface="Times New Roman" panose="02020603050405020304" pitchFamily="18" charset="0"/>
                <a:cs typeface="Times New Roman" panose="02020603050405020304" pitchFamily="18" charset="0"/>
              </a:rPr>
              <a:t>: To create a Goods Received record when the distributor imports goods.</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Triggering event</a:t>
            </a:r>
            <a:r>
              <a:rPr lang="en-US" dirty="0">
                <a:solidFill>
                  <a:schemeClr val="tx1"/>
                </a:solidFill>
                <a:latin typeface="Times New Roman" panose="02020603050405020304" pitchFamily="18" charset="0"/>
                <a:cs typeface="Times New Roman" panose="02020603050405020304" pitchFamily="18" charset="0"/>
              </a:rPr>
              <a:t>: Accountants wants to create good received of import goods</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Actors</a:t>
            </a:r>
            <a:r>
              <a:rPr lang="en-US" dirty="0">
                <a:solidFill>
                  <a:schemeClr val="tx1"/>
                </a:solidFill>
                <a:latin typeface="Times New Roman" panose="02020603050405020304" pitchFamily="18" charset="0"/>
                <a:cs typeface="Times New Roman" panose="02020603050405020304" pitchFamily="18" charset="0"/>
              </a:rPr>
              <a:t>: Accountants</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Related use cases</a:t>
            </a:r>
            <a:r>
              <a:rPr lang="en-US" dirty="0">
                <a:solidFill>
                  <a:schemeClr val="tx1"/>
                </a:solidFill>
                <a:latin typeface="Times New Roman" panose="02020603050405020304" pitchFamily="18" charset="0"/>
                <a:cs typeface="Times New Roman" panose="02020603050405020304" pitchFamily="18" charset="0"/>
              </a:rPr>
              <a:t>: Might be invoked </a:t>
            </a:r>
            <a:r>
              <a:rPr lang="en-US" sz="1100" dirty="0">
                <a:solidFill>
                  <a:schemeClr val="tx1"/>
                </a:solidFill>
                <a:latin typeface="Times New Roman" panose="02020603050405020304" pitchFamily="18" charset="0"/>
                <a:cs typeface="Times New Roman" panose="02020603050405020304" pitchFamily="18" charset="0"/>
              </a:rPr>
              <a:t>generate reports, scan goods and import goods from supplier.</a:t>
            </a:r>
            <a:endParaRPr lang="en-US" sz="1100" b="1" dirty="0">
              <a:solidFill>
                <a:schemeClr val="tx1"/>
              </a:solidFill>
              <a:latin typeface="Times New Roman" panose="02020603050405020304" pitchFamily="18" charset="0"/>
              <a:cs typeface="Times New Roman" panose="02020603050405020304" pitchFamily="18" charset="0"/>
            </a:endParaRPr>
          </a:p>
          <a:p>
            <a:pPr marL="228600" indent="-228600"/>
            <a:r>
              <a:rPr lang="en-US" sz="1100" b="1" dirty="0">
                <a:solidFill>
                  <a:schemeClr val="tx1"/>
                </a:solidFill>
                <a:latin typeface="Times New Roman" panose="02020603050405020304" pitchFamily="18" charset="0"/>
                <a:cs typeface="Times New Roman" panose="02020603050405020304" pitchFamily="18" charset="0"/>
              </a:rPr>
              <a:t>Preconditions</a:t>
            </a:r>
            <a:r>
              <a:rPr lang="en-US" sz="1100" dirty="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Symbol" panose="05050102010706020507" charset="0"/>
              <a:cs typeface="Times New Roman" panose="02020603050405020304" pitchFamily="18" charset="0"/>
            </a:endParaRPr>
          </a:p>
          <a:p>
            <a:pPr marL="228600" indent="-228600"/>
            <a:r>
              <a:rPr lang="en-US" sz="1000" dirty="0">
                <a:solidFill>
                  <a:schemeClr val="tx1"/>
                </a:solidFill>
                <a:latin typeface="Symbol" panose="05050102010706020507"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 The distributor must have imported goods.</a:t>
            </a:r>
            <a:endParaRPr lang="en-US" sz="1000" dirty="0">
              <a:solidFill>
                <a:schemeClr val="tx1"/>
              </a:solidFill>
              <a:latin typeface="Symbol" panose="05050102010706020507" charset="0"/>
              <a:cs typeface="Times New Roman" panose="02020603050405020304" pitchFamily="18" charset="0"/>
            </a:endParaRPr>
          </a:p>
          <a:p>
            <a:pPr marL="228600" indent="-228600"/>
            <a:r>
              <a:rPr lang="en-US" sz="1000" dirty="0">
                <a:solidFill>
                  <a:schemeClr val="tx1"/>
                </a:solidFill>
                <a:latin typeface="Symbol" panose="05050102010706020507"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The Accountant or Warehouse Staff has the necessary permissions to access the system.</a:t>
            </a:r>
            <a:endParaRPr lang="en-US" sz="1100" b="1" dirty="0">
              <a:solidFill>
                <a:schemeClr val="tx1"/>
              </a:solidFill>
              <a:latin typeface="Times New Roman" panose="02020603050405020304" pitchFamily="18" charset="0"/>
              <a:cs typeface="Times New Roman" panose="02020603050405020304" pitchFamily="18" charset="0"/>
            </a:endParaRPr>
          </a:p>
          <a:p>
            <a:pPr marL="228600" indent="-228600"/>
            <a:r>
              <a:rPr lang="en-US" sz="1100" b="1" dirty="0">
                <a:solidFill>
                  <a:schemeClr val="tx1"/>
                </a:solidFill>
                <a:latin typeface="Times New Roman" panose="02020603050405020304" pitchFamily="18" charset="0"/>
                <a:cs typeface="Times New Roman" panose="02020603050405020304" pitchFamily="18" charset="0"/>
              </a:rPr>
              <a:t>Postconditions</a:t>
            </a:r>
            <a:r>
              <a:rPr lang="en-US" sz="1100" dirty="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Symbol" panose="05050102010706020507" charset="0"/>
              <a:cs typeface="Times New Roman" panose="02020603050405020304" pitchFamily="18" charset="0"/>
            </a:endParaRPr>
          </a:p>
          <a:p>
            <a:pPr marL="228600" indent="-228600"/>
            <a:r>
              <a:rPr lang="en-US" sz="1000" dirty="0">
                <a:solidFill>
                  <a:schemeClr val="tx1"/>
                </a:solidFill>
                <a:latin typeface="Symbol" panose="05050102010706020507"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The Goods Received record is created and stored in the system.</a:t>
            </a:r>
          </a:p>
          <a:p>
            <a:pPr marL="228600" indent="-228600"/>
            <a:r>
              <a:rPr lang="en-US" sz="1100" dirty="0">
                <a:solidFill>
                  <a:schemeClr val="tx1"/>
                </a:solidFill>
                <a:latin typeface="Times New Roman" panose="02020603050405020304" pitchFamily="18" charset="0"/>
                <a:cs typeface="Times New Roman" panose="02020603050405020304" pitchFamily="18" charset="0"/>
              </a:rPr>
              <a:t> </a:t>
            </a:r>
            <a:endParaRPr lang="en-US" sz="1100" b="1" dirty="0">
              <a:solidFill>
                <a:schemeClr val="tx1"/>
              </a:solidFill>
              <a:latin typeface="Times New Roman" panose="02020603050405020304" pitchFamily="18" charset="0"/>
              <a:cs typeface="Times New Roman" panose="02020603050405020304" pitchFamily="18" charset="0"/>
            </a:endParaRPr>
          </a:p>
          <a:p>
            <a:pPr marL="228600" indent="-228600"/>
            <a:r>
              <a:rPr lang="en-US" sz="1100" b="1" dirty="0">
                <a:solidFill>
                  <a:schemeClr val="tx1"/>
                </a:solidFill>
                <a:latin typeface="Times New Roman" panose="02020603050405020304" pitchFamily="18" charset="0"/>
                <a:cs typeface="Times New Roman" panose="02020603050405020304" pitchFamily="18" charset="0"/>
              </a:rPr>
              <a:t>Flow of activities</a:t>
            </a:r>
            <a:r>
              <a:rPr lang="en-US" sz="1100" dirty="0">
                <a:solidFill>
                  <a:schemeClr val="tx1"/>
                </a:solidFill>
                <a:latin typeface="Times New Roman" panose="02020603050405020304" pitchFamily="18" charset="0"/>
                <a:cs typeface="Times New Roman" panose="02020603050405020304" pitchFamily="18" charset="0"/>
              </a:rPr>
              <a:t>: </a:t>
            </a:r>
          </a:p>
          <a:p>
            <a:pPr marL="228600" indent="-228600"/>
            <a:r>
              <a:rPr lang="en-US" sz="1100" dirty="0">
                <a:solidFill>
                  <a:schemeClr val="tx1"/>
                </a:solidFill>
                <a:latin typeface="Times New Roman" panose="02020603050405020304" pitchFamily="18" charset="0"/>
                <a:cs typeface="Times New Roman" panose="02020603050405020304" pitchFamily="18" charset="0"/>
              </a:rPr>
              <a:t>1. The accountant accesses the information system and selects the option to create a Goods Received record.</a:t>
            </a:r>
          </a:p>
          <a:p>
            <a:pPr marL="228600" indent="-228600"/>
            <a:r>
              <a:rPr lang="en-US" sz="1100" dirty="0">
                <a:solidFill>
                  <a:schemeClr val="tx1"/>
                </a:solidFill>
                <a:latin typeface="Times New Roman" panose="02020603050405020304" pitchFamily="18" charset="0"/>
                <a:cs typeface="Times New Roman" panose="02020603050405020304" pitchFamily="18" charset="0"/>
              </a:rPr>
              <a:t>2. The system presents a form for the accountant to fill in the details of the received goods, such as the date of receipt, the supplier, the purchase order number, and a list of items received.</a:t>
            </a:r>
          </a:p>
          <a:p>
            <a:pPr marL="228600" indent="-228600"/>
            <a:r>
              <a:rPr lang="en-US" sz="1100" dirty="0">
                <a:solidFill>
                  <a:schemeClr val="tx1"/>
                </a:solidFill>
                <a:latin typeface="Times New Roman" panose="02020603050405020304" pitchFamily="18" charset="0"/>
                <a:cs typeface="Times New Roman" panose="02020603050405020304" pitchFamily="18" charset="0"/>
              </a:rPr>
              <a:t>3. The accountant fills in the required details and submits the form.</a:t>
            </a:r>
          </a:p>
          <a:p>
            <a:pPr marL="228600" indent="-228600"/>
            <a:r>
              <a:rPr lang="en-US" sz="1100" dirty="0">
                <a:solidFill>
                  <a:schemeClr val="tx1"/>
                </a:solidFill>
                <a:latin typeface="Times New Roman" panose="02020603050405020304" pitchFamily="18" charset="0"/>
                <a:cs typeface="Times New Roman" panose="02020603050405020304" pitchFamily="18" charset="0"/>
              </a:rPr>
              <a:t>4. The system validates the input and creates a Goods Received record in the system.</a:t>
            </a:r>
          </a:p>
          <a:p>
            <a:pPr marL="228600" indent="-228600"/>
            <a:r>
              <a:rPr lang="en-US" sz="1100" dirty="0">
                <a:solidFill>
                  <a:schemeClr val="tx1"/>
                </a:solidFill>
                <a:latin typeface="Times New Roman" panose="02020603050405020304" pitchFamily="18" charset="0"/>
                <a:cs typeface="Times New Roman" panose="02020603050405020304" pitchFamily="18" charset="0"/>
              </a:rPr>
              <a:t>5. The system updates the inventory to reflect the newly received items.</a:t>
            </a:r>
          </a:p>
          <a:p>
            <a:pPr marL="228600" indent="-228600"/>
            <a:r>
              <a:rPr lang="en-US" sz="1100" dirty="0">
                <a:solidFill>
                  <a:schemeClr val="tx1"/>
                </a:solidFill>
                <a:latin typeface="Times New Roman" panose="02020603050405020304" pitchFamily="18" charset="0"/>
                <a:cs typeface="Times New Roman" panose="02020603050405020304" pitchFamily="18" charset="0"/>
              </a:rPr>
              <a:t>6. The system sends a notification to the warehouse staff to begin the goods warehousing process.</a:t>
            </a:r>
            <a:endParaRPr lang="en-US" sz="1100" b="1" dirty="0">
              <a:solidFill>
                <a:schemeClr val="tx1"/>
              </a:solidFill>
              <a:latin typeface="Times New Roman" panose="02020603050405020304" pitchFamily="18" charset="0"/>
              <a:cs typeface="Times New Roman" panose="02020603050405020304" pitchFamily="18" charset="0"/>
            </a:endParaRPr>
          </a:p>
          <a:p>
            <a:pPr marL="228600" indent="-228600"/>
            <a:r>
              <a:rPr lang="en-US" sz="1100" b="1" dirty="0">
                <a:solidFill>
                  <a:schemeClr val="tx1"/>
                </a:solidFill>
                <a:latin typeface="Times New Roman" panose="02020603050405020304" pitchFamily="18" charset="0"/>
                <a:cs typeface="Times New Roman" panose="02020603050405020304" pitchFamily="18" charset="0"/>
              </a:rPr>
              <a:t>Exception conditions</a:t>
            </a:r>
            <a:r>
              <a:rPr lang="en-US" sz="1100" dirty="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Symbol" panose="05050102010706020507" charset="0"/>
              <a:cs typeface="Calibri" panose="020F0502020204030204" charset="0"/>
            </a:endParaRPr>
          </a:p>
          <a:p>
            <a:pPr marL="228600" indent="-228600"/>
            <a:r>
              <a:rPr lang="en-US" sz="1000" dirty="0">
                <a:solidFill>
                  <a:schemeClr val="tx1"/>
                </a:solidFill>
                <a:latin typeface="Symbol" panose="05050102010706020507" charset="0"/>
                <a:cs typeface="Calibri" panose="020F0502020204030204" charset="0"/>
              </a:rPr>
              <a:t>· </a:t>
            </a:r>
            <a:r>
              <a:rPr lang="en-US" sz="1100" dirty="0">
                <a:solidFill>
                  <a:schemeClr val="tx1"/>
                </a:solidFill>
                <a:latin typeface="Times New Roman" panose="02020603050405020304" pitchFamily="18" charset="0"/>
                <a:cs typeface="Calibri" panose="020F0502020204030204" charset="0"/>
              </a:rPr>
              <a:t>If there is a problem with the information system, such as a system outage or a data loss, the accountant will not be able to create the Goods Received record.</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sz="1100" dirty="0">
              <a:solidFill>
                <a:schemeClr val="tx1"/>
              </a:solidFill>
              <a:latin typeface="Times New Roman" panose="02020603050405020304" pitchFamily="18" charset="0"/>
              <a:cs typeface="Times New Roman" panose="02020603050405020304" pitchFamily="18" charset="0"/>
            </a:endParaRPr>
          </a:p>
          <a:p>
            <a:pPr marL="228600" indent="-228600"/>
            <a:r>
              <a:rPr lang="en-US" sz="1100" dirty="0">
                <a:solidFill>
                  <a:schemeClr val="tx1"/>
                </a:solidFill>
                <a:latin typeface="Times New Roman" panose="02020603050405020304" pitchFamily="18" charset="0"/>
                <a:cs typeface="Times New Roman" panose="02020603050405020304" pitchFamily="18" charset="0"/>
              </a:rPr>
              <a:t> </a:t>
            </a:r>
          </a:p>
          <a:p>
            <a:pPr marL="228600" indent="-228600"/>
            <a:r>
              <a:rPr lang="en-US" sz="1100" dirty="0">
                <a:solidFill>
                  <a:schemeClr val="tx1"/>
                </a:solidFill>
                <a:latin typeface="Times New Roman" panose="02020603050405020304" pitchFamily="18" charset="0"/>
                <a:cs typeface="Times New Roman" panose="02020603050405020304" pitchFamily="18" charset="0"/>
              </a:rPr>
              <a:t> </a:t>
            </a:r>
          </a:p>
          <a:p>
            <a:pPr marL="228600" indent="-228600"/>
            <a:r>
              <a:rPr lang="en-US" sz="1100" dirty="0">
                <a:solidFill>
                  <a:schemeClr val="tx1"/>
                </a:solidFill>
                <a:latin typeface="Times New Roman" panose="02020603050405020304" pitchFamily="18" charset="0"/>
                <a:cs typeface="Times New Roman" panose="02020603050405020304" pitchFamily="18" charset="0"/>
              </a:rPr>
              <a:t> </a:t>
            </a:r>
          </a:p>
          <a:p>
            <a:pPr marL="228600" indent="-228600"/>
            <a:r>
              <a:rPr lang="en-US" sz="1100"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p>
          <a:p>
            <a:pPr marL="228600" indent="-228600"/>
            <a:r>
              <a:rPr lang="en-US" dirty="0">
                <a:solidFill>
                  <a:schemeClr val="tx1"/>
                </a:solidFill>
                <a:latin typeface="Times New Roman" panose="02020603050405020304" pitchFamily="18" charset="0"/>
                <a:cs typeface="Times New Roman" panose="02020603050405020304" pitchFamily="18" charset="0"/>
              </a:rPr>
              <a:t> </a:t>
            </a: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5"/>
          <p:cNvSpPr txBox="1">
            <a:spLocks noGrp="1"/>
          </p:cNvSpPr>
          <p:nvPr>
            <p:ph type="subTitle" idx="1"/>
          </p:nvPr>
        </p:nvSpPr>
        <p:spPr>
          <a:xfrm>
            <a:off x="669215" y="1259225"/>
            <a:ext cx="7715400" cy="33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latin typeface="+mj-lt"/>
                <a:ea typeface="Malgun Gothic" panose="020B0503020000020004" charset="-127"/>
                <a:cs typeface="+mj-lt"/>
              </a:rPr>
              <a:t>Here’s what you’ll find in this template: </a:t>
            </a:r>
          </a:p>
          <a:p>
            <a:pPr marL="457200" lvl="0" indent="-304800" algn="l" rtl="0">
              <a:spcBef>
                <a:spcPts val="0"/>
              </a:spcBef>
              <a:spcAft>
                <a:spcPts val="0"/>
              </a:spcAft>
              <a:buSzPts val="1200"/>
              <a:buAutoNum type="arabicPeriod"/>
            </a:pPr>
            <a:r>
              <a:rPr lang="en-GB" sz="1400">
                <a:latin typeface="+mj-lt"/>
                <a:ea typeface="Malgun Gothic" panose="020B0503020000020004" charset="-127"/>
                <a:cs typeface="+mj-lt"/>
              </a:rPr>
              <a:t>Executive Summary</a:t>
            </a:r>
          </a:p>
          <a:p>
            <a:pPr marL="457200" lvl="0" indent="-304800" algn="l" rtl="0">
              <a:spcBef>
                <a:spcPts val="0"/>
              </a:spcBef>
              <a:spcAft>
                <a:spcPts val="0"/>
              </a:spcAft>
              <a:buSzPts val="1200"/>
              <a:buAutoNum type="arabicPeriod"/>
            </a:pPr>
            <a:r>
              <a:rPr lang="en-GB" sz="1400">
                <a:latin typeface="+mj-lt"/>
                <a:ea typeface="Malgun Gothic" panose="020B0503020000020004" charset="-127"/>
                <a:cs typeface="+mj-lt"/>
              </a:rPr>
              <a:t>Business Requirements</a:t>
            </a:r>
          </a:p>
          <a:p>
            <a:pPr marL="457200" lvl="0" indent="-304800" algn="l" rtl="0">
              <a:spcBef>
                <a:spcPts val="0"/>
              </a:spcBef>
              <a:spcAft>
                <a:spcPts val="0"/>
              </a:spcAft>
              <a:buSzPts val="1200"/>
              <a:buAutoNum type="arabicPeriod"/>
            </a:pPr>
            <a:r>
              <a:rPr lang="en-GB" sz="1400">
                <a:latin typeface="+mj-lt"/>
                <a:ea typeface="Malgun Gothic" panose="020B0503020000020004" charset="-127"/>
                <a:cs typeface="+mj-lt"/>
              </a:rPr>
              <a:t>System Requirements Analysis</a:t>
            </a:r>
          </a:p>
          <a:p>
            <a:pPr marL="457200" lvl="0" indent="-304800" algn="l" rtl="0">
              <a:spcBef>
                <a:spcPts val="0"/>
              </a:spcBef>
              <a:spcAft>
                <a:spcPts val="0"/>
              </a:spcAft>
              <a:buSzPts val="1200"/>
              <a:buAutoNum type="arabicPeriod"/>
            </a:pPr>
            <a:r>
              <a:rPr lang="en-GB" sz="1400">
                <a:latin typeface="+mj-lt"/>
                <a:ea typeface="Malgun Gothic" panose="020B0503020000020004" charset="-127"/>
                <a:cs typeface="+mj-lt"/>
              </a:rPr>
              <a:t>System Requirements Design</a:t>
            </a:r>
          </a:p>
          <a:p>
            <a:pPr marL="457200" lvl="0" indent="-304800" algn="l" rtl="0">
              <a:spcBef>
                <a:spcPts val="0"/>
              </a:spcBef>
              <a:spcAft>
                <a:spcPts val="0"/>
              </a:spcAft>
              <a:buSzPts val="1200"/>
              <a:buAutoNum type="arabicPeriod"/>
            </a:pPr>
            <a:r>
              <a:rPr lang="en-GB" sz="1400">
                <a:latin typeface="+mj-lt"/>
                <a:ea typeface="Malgun Gothic" panose="020B0503020000020004" charset="-127"/>
                <a:cs typeface="+mj-lt"/>
              </a:rPr>
              <a:t>System Requirements Implementation</a:t>
            </a:r>
          </a:p>
          <a:p>
            <a:pPr marL="457200" lvl="0" indent="-304800" algn="l" rtl="0">
              <a:spcBef>
                <a:spcPts val="0"/>
              </a:spcBef>
              <a:spcAft>
                <a:spcPts val="0"/>
              </a:spcAft>
              <a:buSzPts val="1200"/>
              <a:buAutoNum type="arabicPeriod"/>
            </a:pPr>
            <a:r>
              <a:rPr lang="en-US" altLang="en-GB" sz="1400">
                <a:latin typeface="Malgun Gothic" panose="020B0503020000020004" charset="-127"/>
                <a:ea typeface="Malgun Gothic" panose="020B0503020000020004" charset="-127"/>
              </a:rPr>
              <a:t>System Testing, Deployment and Demonstration</a:t>
            </a:r>
            <a:endParaRPr lang="en-GB" sz="1400">
              <a:latin typeface="Malgun Gothic" panose="020B0503020000020004" charset="-127"/>
              <a:ea typeface="Malgun Gothic" panose="020B0503020000020004" charset="-127"/>
            </a:endParaRPr>
          </a:p>
          <a:p>
            <a:pPr marL="609600" lvl="0" indent="0" algn="l" rtl="0">
              <a:spcBef>
                <a:spcPts val="0"/>
              </a:spcBef>
              <a:spcAft>
                <a:spcPts val="0"/>
              </a:spcAft>
              <a:buSzPts val="1200"/>
              <a:buNone/>
            </a:pPr>
            <a:endParaRPr lang="en-GB" sz="1400">
              <a:latin typeface="Malgun Gothic" panose="020B0503020000020004" charset="-127"/>
              <a:ea typeface="Malgun Gothic" panose="020B0503020000020004" charset="-127"/>
            </a:endParaRPr>
          </a:p>
        </p:txBody>
      </p:sp>
      <p:sp>
        <p:nvSpPr>
          <p:cNvPr id="328" name="Google Shape;328;p35"/>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CONTENTS OF THIS TEMPLATE</a:t>
            </a:r>
          </a:p>
        </p:txBody>
      </p:sp>
      <p:sp>
        <p:nvSpPr>
          <p:cNvPr id="329" name="Google Shape;329;p35"/>
          <p:cNvSpPr/>
          <p:nvPr/>
        </p:nvSpPr>
        <p:spPr>
          <a:xfrm>
            <a:off x="7546751" y="94033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5"/>
          <p:cNvSpPr/>
          <p:nvPr/>
        </p:nvSpPr>
        <p:spPr>
          <a:xfrm>
            <a:off x="7093638" y="832531"/>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5"/>
          <p:cNvSpPr/>
          <p:nvPr/>
        </p:nvSpPr>
        <p:spPr>
          <a:xfrm rot="-1685758">
            <a:off x="8328153" y="13340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5"/>
          <p:cNvSpPr/>
          <p:nvPr/>
        </p:nvSpPr>
        <p:spPr>
          <a:xfrm>
            <a:off x="8104063" y="726960"/>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5"/>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GB">
                <a:solidFill>
                  <a:schemeClr val="lt2"/>
                </a:solidFill>
                <a:latin typeface="Bebas Neue" panose="020B0606020202050201"/>
                <a:ea typeface="Bebas Neue" panose="020B0606020202050201"/>
                <a:cs typeface="Bebas Neue" panose="020B0606020202050201"/>
                <a:sym typeface="Bebas Neue" panose="020B0606020202050201"/>
              </a:rPr>
              <a:t>Data ANALYSIS</a:t>
            </a:r>
            <a:endParaRPr>
              <a:solidFill>
                <a:schemeClr val="lt2"/>
              </a:solidFill>
            </a:endParaRPr>
          </a:p>
        </p:txBody>
      </p:sp>
      <p:sp>
        <p:nvSpPr>
          <p:cNvPr id="334" name="Google Shape;334;p35">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5">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5">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337" name="Google Shape;337;p35">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338" name="Google Shape;338;p35">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339" name="Google Shape;339;p35"/>
          <p:cNvGrpSpPr/>
          <p:nvPr/>
        </p:nvGrpSpPr>
        <p:grpSpPr>
          <a:xfrm>
            <a:off x="706038" y="312972"/>
            <a:ext cx="140222" cy="140409"/>
            <a:chOff x="2741000" y="199475"/>
            <a:chExt cx="191953" cy="192210"/>
          </a:xfrm>
        </p:grpSpPr>
        <p:sp>
          <p:nvSpPr>
            <p:cNvPr id="340" name="Google Shape;340;p35"/>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5"/>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5"/>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35">
            <a:hlinkClick r:id="rId3"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108" name="Text Box 107"/>
          <p:cNvSpPr txBox="1"/>
          <p:nvPr/>
        </p:nvSpPr>
        <p:spPr>
          <a:xfrm>
            <a:off x="714375" y="218440"/>
            <a:ext cx="5080000" cy="491490"/>
          </a:xfrm>
          <a:prstGeom prst="rect">
            <a:avLst/>
          </a:prstGeom>
          <a:noFill/>
          <a:ln w="9525">
            <a:noFill/>
          </a:ln>
        </p:spPr>
        <p:txBody>
          <a:bodyPr>
            <a:spAutoFit/>
          </a:bodyPr>
          <a:lstStyle/>
          <a:p>
            <a:pPr marL="228600" indent="-228600"/>
            <a:r>
              <a:rPr lang="en-US" sz="1200" dirty="0" err="1">
                <a:solidFill>
                  <a:schemeClr val="tx1"/>
                </a:solidFill>
                <a:latin typeface="Times New Roman" panose="02020603050405020304" pitchFamily="18" charset="0"/>
                <a:cs typeface="Times New Roman" panose="02020603050405020304" pitchFamily="18" charset="0"/>
              </a:rPr>
              <a:t>i</a:t>
            </a:r>
            <a:r>
              <a:rPr lang="en-US" sz="1200" dirty="0">
                <a:solidFill>
                  <a:schemeClr val="tx1"/>
                </a:solidFill>
                <a:latin typeface="Times New Roman" panose="02020603050405020304" pitchFamily="18" charset="0"/>
                <a:cs typeface="Times New Roman" panose="02020603050405020304" pitchFamily="18" charset="0"/>
              </a:rPr>
              <a:t>. Activity diagram for Use Case: </a:t>
            </a:r>
            <a:r>
              <a:rPr lang="en-US" dirty="0">
                <a:solidFill>
                  <a:schemeClr val="tx1"/>
                </a:solidFill>
                <a:latin typeface="Times New Roman" panose="02020603050405020304" pitchFamily="18" charset="0"/>
                <a:cs typeface="Times New Roman" panose="02020603050405020304" pitchFamily="18" charset="0"/>
              </a:rPr>
              <a:t>Create Goods Received</a:t>
            </a:r>
            <a:endParaRPr lang="en-US" sz="1200" dirty="0">
              <a:solidFill>
                <a:schemeClr val="tx1"/>
              </a:solidFill>
              <a:latin typeface="Times New Roman" panose="02020603050405020304" pitchFamily="18" charset="0"/>
              <a:cs typeface="Times New Roman" panose="02020603050405020304" pitchFamily="18" charset="0"/>
            </a:endParaRPr>
          </a:p>
          <a:p>
            <a:pPr marL="228600" indent="-228600"/>
            <a:r>
              <a:rPr lang="en-US" sz="1200"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pic>
        <p:nvPicPr>
          <p:cNvPr id="4" name="Picture 3"/>
          <p:cNvPicPr/>
          <p:nvPr/>
        </p:nvPicPr>
        <p:blipFill>
          <a:blip r:embed="rId2"/>
          <a:stretch>
            <a:fillRect/>
          </a:stretch>
        </p:blipFill>
        <p:spPr>
          <a:xfrm>
            <a:off x="429895" y="508635"/>
            <a:ext cx="8154035" cy="4523105"/>
          </a:xfrm>
          <a:prstGeom prst="rect">
            <a:avLst/>
          </a:prstGeom>
          <a:noFill/>
          <a:ln w="9525">
            <a:noFill/>
          </a:ln>
        </p:spPr>
      </p:pic>
      <p:sp>
        <p:nvSpPr>
          <p:cNvPr id="109" name="Text Box 108"/>
          <p:cNvSpPr txBox="1"/>
          <p:nvPr/>
        </p:nvSpPr>
        <p:spPr>
          <a:xfrm>
            <a:off x="2032000" y="6050280"/>
            <a:ext cx="5080000" cy="521970"/>
          </a:xfrm>
          <a:prstGeom prst="rect">
            <a:avLst/>
          </a:prstGeom>
          <a:noFill/>
          <a:ln w="9525">
            <a:noFill/>
          </a:ln>
        </p:spPr>
        <p:txBody>
          <a:bodyPr>
            <a:spAutoFit/>
          </a:bodyPr>
          <a:lstStyle/>
          <a:p>
            <a:pPr marL="0" indent="0" algn="ctr"/>
            <a:endParaRPr lang="en-US">
              <a:latin typeface="Times New Roman" panose="02020603050405020304" pitchFamily="18" charset="0"/>
              <a:cs typeface="Times New Roman" panose="02020603050405020304" pitchFamily="18" charset="0"/>
            </a:endParaRPr>
          </a:p>
          <a:p>
            <a:pPr marL="0" indent="0" algn="ctr"/>
            <a:r>
              <a:rPr lang="en-US">
                <a:latin typeface="Times New Roman" panose="02020603050405020304" pitchFamily="18" charset="0"/>
                <a:cs typeface="Times New Roman" panose="02020603050405020304" pitchFamily="18" charset="0"/>
              </a:rPr>
              <a:t> </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Box 108"/>
          <p:cNvSpPr txBox="1"/>
          <p:nvPr/>
        </p:nvSpPr>
        <p:spPr>
          <a:xfrm>
            <a:off x="715010" y="669607"/>
            <a:ext cx="5080000" cy="306705"/>
          </a:xfrm>
          <a:prstGeom prst="rect">
            <a:avLst/>
          </a:prstGeom>
          <a:noFill/>
          <a:ln w="9525">
            <a:noFill/>
          </a:ln>
        </p:spPr>
        <p:txBody>
          <a:bodyPr>
            <a:spAutoFit/>
          </a:bodyPr>
          <a:lstStyle/>
          <a:p>
            <a:pPr marL="228600" indent="-228600"/>
            <a:r>
              <a:rPr lang="en-US" sz="1200">
                <a:latin typeface="Times New Roman" panose="02020603050405020304" pitchFamily="18" charset="0"/>
                <a:cs typeface="Times New Roman" panose="02020603050405020304" pitchFamily="18" charset="0"/>
              </a:rPr>
              <a:t>ii. System sequence diagram for Use Case: </a:t>
            </a:r>
            <a:r>
              <a:rPr lang="en-US">
                <a:solidFill>
                  <a:srgbClr val="000000"/>
                </a:solidFill>
                <a:latin typeface="Times New Roman" panose="02020603050405020304" pitchFamily="18" charset="0"/>
                <a:cs typeface="Times New Roman" panose="02020603050405020304" pitchFamily="18" charset="0"/>
              </a:rPr>
              <a:t>Create Goods Received</a:t>
            </a:r>
            <a:endParaRPr lang="en-US"/>
          </a:p>
        </p:txBody>
      </p:sp>
      <p:pic>
        <p:nvPicPr>
          <p:cNvPr id="4" name="Picture 3"/>
          <p:cNvPicPr/>
          <p:nvPr/>
        </p:nvPicPr>
        <p:blipFill>
          <a:blip r:embed="rId2"/>
          <a:stretch>
            <a:fillRect/>
          </a:stretch>
        </p:blipFill>
        <p:spPr>
          <a:xfrm>
            <a:off x="2270125" y="1097915"/>
            <a:ext cx="4841875" cy="3505200"/>
          </a:xfrm>
          <a:prstGeom prst="rect">
            <a:avLst/>
          </a:prstGeom>
          <a:noFill/>
          <a:ln w="9525">
            <a:noFill/>
          </a:ln>
        </p:spPr>
      </p:pic>
      <p:sp>
        <p:nvSpPr>
          <p:cNvPr id="110" name="Text Box 109"/>
          <p:cNvSpPr txBox="1"/>
          <p:nvPr/>
        </p:nvSpPr>
        <p:spPr>
          <a:xfrm>
            <a:off x="2032000" y="4139883"/>
            <a:ext cx="5080000" cy="675640"/>
          </a:xfrm>
          <a:prstGeom prst="rect">
            <a:avLst/>
          </a:prstGeom>
          <a:noFill/>
          <a:ln w="9525">
            <a:noFill/>
          </a:ln>
        </p:spPr>
        <p:txBody>
          <a:bodyPr>
            <a:spAutoFit/>
          </a:bodyPr>
          <a:lstStyle/>
          <a:p>
            <a:pPr marL="0" indent="0" algn="ctr"/>
            <a:endParaRPr lang="en-US" sz="1200">
              <a:latin typeface="Times New Roman" panose="02020603050405020304" pitchFamily="18" charset="0"/>
              <a:cs typeface="Times New Roman" panose="02020603050405020304" pitchFamily="18" charset="0"/>
            </a:endParaRPr>
          </a:p>
          <a:p>
            <a:pPr marL="0" indent="0" algn="ctr"/>
            <a:r>
              <a:rPr lang="en-US" sz="1200">
                <a:latin typeface="Times New Roman" panose="02020603050405020304" pitchFamily="18" charset="0"/>
                <a:cs typeface="Times New Roman" panose="02020603050405020304" pitchFamily="18" charset="0"/>
              </a:rPr>
              <a:t> </a:t>
            </a:r>
            <a:endParaRPr lang="en-US">
              <a:latin typeface="Times New Roman" panose="02020603050405020304" pitchFamily="18" charset="0"/>
              <a:cs typeface="Times New Roman" panose="02020603050405020304" pitchFamily="18" charset="0"/>
            </a:endParaRPr>
          </a:p>
          <a:p>
            <a:pPr marL="0" indent="0" algn="ctr"/>
            <a:r>
              <a:rPr lang="en-US">
                <a:latin typeface="Times New Roman" panose="02020603050405020304" pitchFamily="18" charset="0"/>
                <a:cs typeface="Times New Roman" panose="02020603050405020304" pitchFamily="18" charset="0"/>
              </a:rPr>
              <a:t> </a:t>
            </a: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 Box 109"/>
          <p:cNvSpPr txBox="1"/>
          <p:nvPr/>
        </p:nvSpPr>
        <p:spPr>
          <a:xfrm>
            <a:off x="389890" y="234950"/>
            <a:ext cx="8324850" cy="5723890"/>
          </a:xfrm>
          <a:prstGeom prst="rect">
            <a:avLst/>
          </a:prstGeom>
          <a:noFill/>
          <a:ln w="9525">
            <a:noFill/>
          </a:ln>
        </p:spPr>
        <p:txBody>
          <a:bodyPr wrap="square">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3.2.2. </a:t>
            </a:r>
            <a:r>
              <a:rPr lang="en-US" b="1" i="1" dirty="0">
                <a:solidFill>
                  <a:schemeClr val="tx1"/>
                </a:solidFill>
                <a:latin typeface="Times New Roman" panose="02020603050405020304" pitchFamily="18" charset="0"/>
                <a:cs typeface="Times New Roman" panose="02020603050405020304" pitchFamily="18" charset="0"/>
              </a:rPr>
              <a:t>Use Case: Place order</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sz="1200" dirty="0">
              <a:solidFill>
                <a:schemeClr val="tx1"/>
              </a:solidFill>
              <a:latin typeface="Times New Roman" panose="02020603050405020304" pitchFamily="18" charset="0"/>
              <a:cs typeface="Times New Roman" panose="02020603050405020304" pitchFamily="18" charset="0"/>
            </a:endParaRPr>
          </a:p>
          <a:p>
            <a:pPr marL="228600" indent="-228600"/>
            <a:r>
              <a:rPr lang="en-US" sz="1200" dirty="0" err="1">
                <a:solidFill>
                  <a:schemeClr val="tx1"/>
                </a:solidFill>
                <a:latin typeface="Times New Roman" panose="02020603050405020304" pitchFamily="18" charset="0"/>
                <a:cs typeface="Times New Roman" panose="02020603050405020304" pitchFamily="18" charset="0"/>
              </a:rPr>
              <a:t>i</a:t>
            </a:r>
            <a:r>
              <a:rPr lang="en-US" sz="1200" dirty="0">
                <a:solidFill>
                  <a:schemeClr val="tx1"/>
                </a:solidFill>
                <a:latin typeface="Times New Roman" panose="02020603050405020304" pitchFamily="18" charset="0"/>
                <a:cs typeface="Times New Roman" panose="02020603050405020304" pitchFamily="18" charset="0"/>
              </a:rPr>
              <a:t>. Use case : Place order fully description</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Use case name</a:t>
            </a:r>
            <a:r>
              <a:rPr lang="en-US" dirty="0">
                <a:solidFill>
                  <a:schemeClr val="tx1"/>
                </a:solidFill>
                <a:latin typeface="Times New Roman" panose="02020603050405020304" pitchFamily="18" charset="0"/>
                <a:cs typeface="Times New Roman" panose="02020603050405020304" pitchFamily="18" charset="0"/>
              </a:rPr>
              <a:t>: Place order</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Scenario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Resller</a:t>
            </a:r>
            <a:r>
              <a:rPr lang="en-US" dirty="0">
                <a:solidFill>
                  <a:schemeClr val="tx1"/>
                </a:solidFill>
                <a:latin typeface="Times New Roman" panose="02020603050405020304" pitchFamily="18" charset="0"/>
                <a:cs typeface="Times New Roman" panose="02020603050405020304" pitchFamily="18" charset="0"/>
              </a:rPr>
              <a:t>/Agents place order online</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Triggering event</a:t>
            </a:r>
            <a:r>
              <a:rPr lang="en-US" dirty="0">
                <a:solidFill>
                  <a:schemeClr val="tx1"/>
                </a:solidFill>
                <a:latin typeface="Times New Roman" panose="02020603050405020304" pitchFamily="18" charset="0"/>
                <a:cs typeface="Times New Roman" panose="02020603050405020304" pitchFamily="18" charset="0"/>
              </a:rPr>
              <a:t>: The Place Order use case allows Resellers/Agents to place an order for electronics devices products by themselves and choose a payment method. Resellers/Agents would also make an online payment and see the status of their orders.</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Actors</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Resller</a:t>
            </a:r>
            <a:r>
              <a:rPr lang="en-US" dirty="0">
                <a:solidFill>
                  <a:schemeClr val="tx1"/>
                </a:solidFill>
                <a:latin typeface="Times New Roman" panose="02020603050405020304" pitchFamily="18" charset="0"/>
                <a:cs typeface="Times New Roman" panose="02020603050405020304" pitchFamily="18" charset="0"/>
              </a:rPr>
              <a:t>/Agents</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Related use cases</a:t>
            </a:r>
            <a:r>
              <a:rPr lang="en-US" dirty="0">
                <a:solidFill>
                  <a:schemeClr val="tx1"/>
                </a:solidFill>
                <a:latin typeface="Times New Roman" panose="02020603050405020304" pitchFamily="18" charset="0"/>
                <a:cs typeface="Times New Roman" panose="02020603050405020304" pitchFamily="18" charset="0"/>
              </a:rPr>
              <a:t>: Might be invoked </a:t>
            </a:r>
            <a:r>
              <a:rPr lang="en-US" sz="1100" dirty="0">
                <a:solidFill>
                  <a:schemeClr val="tx1"/>
                </a:solidFill>
                <a:latin typeface="Times New Roman" panose="02020603050405020304" pitchFamily="18" charset="0"/>
                <a:cs typeface="Times New Roman" panose="02020603050405020304" pitchFamily="18" charset="0"/>
              </a:rPr>
              <a:t>select payment method, view order status.</a:t>
            </a:r>
            <a:endParaRPr lang="en-US" sz="1100" b="1" dirty="0">
              <a:solidFill>
                <a:schemeClr val="tx1"/>
              </a:solidFill>
              <a:latin typeface="Times New Roman" panose="02020603050405020304" pitchFamily="18" charset="0"/>
              <a:cs typeface="Times New Roman" panose="02020603050405020304" pitchFamily="18" charset="0"/>
            </a:endParaRPr>
          </a:p>
          <a:p>
            <a:pPr marL="228600" indent="-228600"/>
            <a:r>
              <a:rPr lang="en-US" sz="1100" b="1" dirty="0">
                <a:solidFill>
                  <a:schemeClr val="tx1"/>
                </a:solidFill>
                <a:latin typeface="Times New Roman" panose="02020603050405020304" pitchFamily="18" charset="0"/>
                <a:cs typeface="Times New Roman" panose="02020603050405020304" pitchFamily="18" charset="0"/>
              </a:rPr>
              <a:t>Preconditions</a:t>
            </a:r>
            <a:r>
              <a:rPr lang="en-US" sz="1100" dirty="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Symbol" panose="05050102010706020507" charset="0"/>
              <a:cs typeface="Calibri" panose="020F0502020204030204" charset="0"/>
            </a:endParaRPr>
          </a:p>
          <a:p>
            <a:pPr marL="228600" indent="-228600"/>
            <a:r>
              <a:rPr lang="en-US" sz="1000" dirty="0">
                <a:solidFill>
                  <a:schemeClr val="tx1"/>
                </a:solidFill>
                <a:latin typeface="Symbol" panose="05050102010706020507" charset="0"/>
                <a:cs typeface="Calibri" panose="020F0502020204030204" charset="0"/>
              </a:rPr>
              <a:t>· </a:t>
            </a:r>
            <a:r>
              <a:rPr lang="en-US" sz="1100" dirty="0">
                <a:solidFill>
                  <a:schemeClr val="tx1"/>
                </a:solidFill>
                <a:latin typeface="Times New Roman" panose="02020603050405020304" pitchFamily="18" charset="0"/>
                <a:cs typeface="Calibri" panose="020F0502020204030204" charset="0"/>
              </a:rPr>
              <a:t>Reseller/Agent must be authorized to place an order. </a:t>
            </a:r>
            <a:endParaRPr lang="en-US" sz="1000" dirty="0">
              <a:solidFill>
                <a:schemeClr val="tx1"/>
              </a:solidFill>
              <a:latin typeface="Symbol" panose="05050102010706020507" charset="0"/>
              <a:cs typeface="Calibri" panose="020F0502020204030204" charset="0"/>
            </a:endParaRPr>
          </a:p>
          <a:p>
            <a:pPr marL="228600" indent="-228600"/>
            <a:r>
              <a:rPr lang="en-US" sz="1000" dirty="0">
                <a:solidFill>
                  <a:schemeClr val="tx1"/>
                </a:solidFill>
                <a:latin typeface="Symbol" panose="05050102010706020507" charset="0"/>
                <a:cs typeface="Calibri" panose="020F0502020204030204" charset="0"/>
              </a:rPr>
              <a:t>· </a:t>
            </a:r>
            <a:r>
              <a:rPr lang="en-US" sz="1100" dirty="0">
                <a:solidFill>
                  <a:schemeClr val="tx1"/>
                </a:solidFill>
                <a:latin typeface="Times New Roman" panose="02020603050405020304" pitchFamily="18" charset="0"/>
                <a:cs typeface="Calibri" panose="020F0502020204030204" charset="0"/>
              </a:rPr>
              <a:t>Reseller/Agent must have a valid account in the system. </a:t>
            </a:r>
            <a:endParaRPr lang="en-US" sz="1000" dirty="0">
              <a:solidFill>
                <a:schemeClr val="tx1"/>
              </a:solidFill>
              <a:latin typeface="Symbol" panose="05050102010706020507" charset="0"/>
              <a:cs typeface="Calibri" panose="020F0502020204030204" charset="0"/>
            </a:endParaRPr>
          </a:p>
          <a:p>
            <a:pPr marL="228600" indent="-228600"/>
            <a:r>
              <a:rPr lang="en-US" sz="1000" dirty="0">
                <a:solidFill>
                  <a:schemeClr val="tx1"/>
                </a:solidFill>
                <a:latin typeface="Symbol" panose="05050102010706020507" charset="0"/>
                <a:cs typeface="Calibri" panose="020F0502020204030204" charset="0"/>
              </a:rPr>
              <a:t>· </a:t>
            </a:r>
            <a:r>
              <a:rPr lang="en-US" sz="1100" dirty="0">
                <a:solidFill>
                  <a:schemeClr val="tx1"/>
                </a:solidFill>
                <a:latin typeface="Times New Roman" panose="02020603050405020304" pitchFamily="18" charset="0"/>
                <a:cs typeface="Calibri" panose="020F0502020204030204" charset="0"/>
              </a:rPr>
              <a:t>The system must have the necessary inventory of electronics devices products.</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Flow of activity: </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1. Reseller/Agent logs into the system.</a:t>
            </a:r>
          </a:p>
          <a:p>
            <a:pPr marL="228600" indent="-228600"/>
            <a:r>
              <a:rPr lang="en-US" dirty="0">
                <a:solidFill>
                  <a:schemeClr val="tx1"/>
                </a:solidFill>
                <a:latin typeface="Times New Roman" panose="02020603050405020304" pitchFamily="18" charset="0"/>
                <a:cs typeface="Times New Roman" panose="02020603050405020304" pitchFamily="18" charset="0"/>
              </a:rPr>
              <a:t>2. Reseller/Agent selects the electronics devices products they want to purchase.</a:t>
            </a:r>
          </a:p>
          <a:p>
            <a:pPr marL="228600" indent="-228600"/>
            <a:r>
              <a:rPr lang="en-US" dirty="0">
                <a:solidFill>
                  <a:schemeClr val="tx1"/>
                </a:solidFill>
                <a:latin typeface="Times New Roman" panose="02020603050405020304" pitchFamily="18" charset="0"/>
                <a:cs typeface="Times New Roman" panose="02020603050405020304" pitchFamily="18" charset="0"/>
              </a:rPr>
              <a:t>3. Reseller/Agent adds the selected products to their cart.</a:t>
            </a:r>
          </a:p>
          <a:p>
            <a:pPr marL="228600" indent="-228600"/>
            <a:r>
              <a:rPr lang="en-US" dirty="0">
                <a:solidFill>
                  <a:schemeClr val="tx1"/>
                </a:solidFill>
                <a:latin typeface="Times New Roman" panose="02020603050405020304" pitchFamily="18" charset="0"/>
                <a:cs typeface="Times New Roman" panose="02020603050405020304" pitchFamily="18" charset="0"/>
              </a:rPr>
              <a:t>4. Reseller/Agent chooses a payment method (Cash, bank transfer, Momo, etc.).</a:t>
            </a:r>
          </a:p>
          <a:p>
            <a:pPr marL="228600" indent="-228600"/>
            <a:r>
              <a:rPr lang="en-US" dirty="0">
                <a:solidFill>
                  <a:schemeClr val="tx1"/>
                </a:solidFill>
                <a:latin typeface="Times New Roman" panose="02020603050405020304" pitchFamily="18" charset="0"/>
                <a:cs typeface="Times New Roman" panose="02020603050405020304" pitchFamily="18" charset="0"/>
              </a:rPr>
              <a:t>5. Reseller/Agent confirms the order.</a:t>
            </a:r>
          </a:p>
          <a:p>
            <a:pPr marL="228600" indent="-228600"/>
            <a:r>
              <a:rPr lang="en-US" dirty="0">
                <a:solidFill>
                  <a:schemeClr val="tx1"/>
                </a:solidFill>
                <a:latin typeface="Times New Roman" panose="02020603050405020304" pitchFamily="18" charset="0"/>
                <a:cs typeface="Times New Roman" panose="02020603050405020304" pitchFamily="18" charset="0"/>
              </a:rPr>
              <a:t>6. The system verifies the payment.</a:t>
            </a:r>
          </a:p>
          <a:p>
            <a:pPr marL="228600" indent="-228600"/>
            <a:r>
              <a:rPr lang="en-US" dirty="0">
                <a:solidFill>
                  <a:schemeClr val="tx1"/>
                </a:solidFill>
                <a:latin typeface="Times New Roman" panose="02020603050405020304" pitchFamily="18" charset="0"/>
                <a:cs typeface="Times New Roman" panose="02020603050405020304" pitchFamily="18" charset="0"/>
              </a:rPr>
              <a:t>7. If payment is successful, the order is stored in the system and the inventory is updated.</a:t>
            </a:r>
          </a:p>
          <a:p>
            <a:pPr marL="228600" indent="-228600"/>
            <a:r>
              <a:rPr lang="en-US" dirty="0">
                <a:solidFill>
                  <a:schemeClr val="tx1"/>
                </a:solidFill>
                <a:latin typeface="Times New Roman" panose="02020603050405020304" pitchFamily="18" charset="0"/>
                <a:cs typeface="Times New Roman" panose="02020603050405020304" pitchFamily="18" charset="0"/>
              </a:rPr>
              <a:t>8. Accounting Staff is notified of the new order.</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 </a:t>
            </a:r>
            <a:endParaRPr lang="en-US" sz="1100" b="1" dirty="0">
              <a:solidFill>
                <a:schemeClr val="tx1"/>
              </a:solidFill>
              <a:latin typeface="Times New Roman" panose="02020603050405020304" pitchFamily="18" charset="0"/>
              <a:cs typeface="Times New Roman" panose="02020603050405020304" pitchFamily="18" charset="0"/>
            </a:endParaRPr>
          </a:p>
          <a:p>
            <a:pPr marL="228600" indent="-228600"/>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110" name="Text Box 109"/>
          <p:cNvSpPr txBox="1"/>
          <p:nvPr/>
        </p:nvSpPr>
        <p:spPr>
          <a:xfrm>
            <a:off x="2032000" y="-768033"/>
            <a:ext cx="5080000" cy="275590"/>
          </a:xfrm>
          <a:prstGeom prst="rect">
            <a:avLst/>
          </a:prstGeom>
          <a:noFill/>
          <a:ln w="9525">
            <a:noFill/>
          </a:ln>
        </p:spPr>
        <p:txBody>
          <a:bodyPr>
            <a:spAutoFit/>
          </a:bodyPr>
          <a:lstStyle/>
          <a:p>
            <a:pPr marL="228600" indent="-228600"/>
            <a:r>
              <a:rPr lang="en-US" sz="1200">
                <a:latin typeface="Times New Roman" panose="02020603050405020304" pitchFamily="18" charset="0"/>
                <a:cs typeface="Times New Roman" panose="02020603050405020304" pitchFamily="18" charset="0"/>
              </a:rPr>
              <a:t>i. Activity diagram for Use Case: Place order</a:t>
            </a:r>
            <a:endParaRPr lang="en-US"/>
          </a:p>
        </p:txBody>
      </p:sp>
      <p:pic>
        <p:nvPicPr>
          <p:cNvPr id="4" name="Picture 3"/>
          <p:cNvPicPr/>
          <p:nvPr/>
        </p:nvPicPr>
        <p:blipFill>
          <a:blip r:embed="rId2"/>
          <a:stretch>
            <a:fillRect/>
          </a:stretch>
        </p:blipFill>
        <p:spPr>
          <a:xfrm>
            <a:off x="714375" y="926465"/>
            <a:ext cx="7755890" cy="3885565"/>
          </a:xfrm>
          <a:prstGeom prst="rect">
            <a:avLst/>
          </a:prstGeom>
          <a:noFill/>
          <a:ln w="9525">
            <a:noFill/>
          </a:ln>
        </p:spPr>
      </p:pic>
      <p:sp>
        <p:nvSpPr>
          <p:cNvPr id="111" name="Text Box 110"/>
          <p:cNvSpPr txBox="1"/>
          <p:nvPr/>
        </p:nvSpPr>
        <p:spPr>
          <a:xfrm>
            <a:off x="2032000" y="5481638"/>
            <a:ext cx="5080000" cy="429895"/>
          </a:xfrm>
          <a:prstGeom prst="rect">
            <a:avLst/>
          </a:prstGeom>
          <a:noFill/>
          <a:ln w="9525">
            <a:noFill/>
          </a:ln>
        </p:spPr>
        <p:txBody>
          <a:bodyPr>
            <a:spAutoFit/>
          </a:bodyPr>
          <a:lstStyle/>
          <a:p>
            <a:pPr marL="0" indent="0"/>
            <a:endParaRPr lang="en-US" sz="1100">
              <a:latin typeface="Times New Roman" panose="02020603050405020304" pitchFamily="18" charset="0"/>
              <a:cs typeface="Calibri" panose="020F0502020204030204" charset="0"/>
            </a:endParaRPr>
          </a:p>
          <a:p>
            <a:pPr marL="0" indent="0"/>
            <a:r>
              <a:rPr lang="en-US" sz="1100">
                <a:latin typeface="Times New Roman" panose="02020603050405020304" pitchFamily="18" charset="0"/>
                <a:cs typeface="Calibri" panose="020F0502020204030204" charset="0"/>
              </a:rPr>
              <a:t> </a:t>
            </a:r>
            <a:endParaRPr lang="en-US"/>
          </a:p>
        </p:txBody>
      </p:sp>
      <p:sp>
        <p:nvSpPr>
          <p:cNvPr id="5" name="Text Box 4"/>
          <p:cNvSpPr txBox="1"/>
          <p:nvPr/>
        </p:nvSpPr>
        <p:spPr>
          <a:xfrm>
            <a:off x="1029335" y="650875"/>
            <a:ext cx="5080000" cy="275590"/>
          </a:xfrm>
          <a:prstGeom prst="rect">
            <a:avLst/>
          </a:prstGeom>
          <a:noFill/>
          <a:ln w="9525">
            <a:noFill/>
          </a:ln>
        </p:spPr>
        <p:txBody>
          <a:bodyPr>
            <a:spAutoFit/>
          </a:bodyPr>
          <a:lstStyle/>
          <a:p>
            <a:pPr marL="228600" indent="-228600"/>
            <a:r>
              <a:rPr lang="en-US" sz="1200" dirty="0">
                <a:solidFill>
                  <a:schemeClr val="tx1"/>
                </a:solidFill>
                <a:latin typeface="Times New Roman" panose="02020603050405020304" pitchFamily="18" charset="0"/>
                <a:cs typeface="Times New Roman" panose="02020603050405020304" pitchFamily="18" charset="0"/>
              </a:rPr>
              <a:t>ii. Activity diagram for Use Case: Place order</a:t>
            </a:r>
            <a:endParaRPr lang="en-US"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110"/>
          <p:cNvSpPr txBox="1"/>
          <p:nvPr/>
        </p:nvSpPr>
        <p:spPr>
          <a:xfrm>
            <a:off x="1044575" y="588010"/>
            <a:ext cx="5080000" cy="275590"/>
          </a:xfrm>
          <a:prstGeom prst="rect">
            <a:avLst/>
          </a:prstGeom>
          <a:noFill/>
          <a:ln w="9525">
            <a:noFill/>
          </a:ln>
        </p:spPr>
        <p:txBody>
          <a:bodyPr>
            <a:spAutoFit/>
          </a:bodyPr>
          <a:lstStyle/>
          <a:p>
            <a:pPr marL="228600" indent="-228600"/>
            <a:r>
              <a:rPr lang="en-US" sz="1200" dirty="0">
                <a:solidFill>
                  <a:schemeClr val="tx1"/>
                </a:solidFill>
                <a:latin typeface="Times New Roman" panose="02020603050405020304" pitchFamily="18" charset="0"/>
                <a:cs typeface="Times New Roman" panose="02020603050405020304" pitchFamily="18" charset="0"/>
              </a:rPr>
              <a:t>iii. System sequence diagram for Use Case: Place order</a:t>
            </a:r>
            <a:endParaRPr lang="en-US" dirty="0">
              <a:solidFill>
                <a:schemeClr val="tx1"/>
              </a:solidFill>
            </a:endParaRPr>
          </a:p>
        </p:txBody>
      </p:sp>
      <p:pic>
        <p:nvPicPr>
          <p:cNvPr id="4" name="Picture 3"/>
          <p:cNvPicPr/>
          <p:nvPr/>
        </p:nvPicPr>
        <p:blipFill>
          <a:blip r:embed="rId2"/>
          <a:stretch>
            <a:fillRect/>
          </a:stretch>
        </p:blipFill>
        <p:spPr>
          <a:xfrm>
            <a:off x="1809750" y="1129665"/>
            <a:ext cx="5525135" cy="3124835"/>
          </a:xfrm>
          <a:prstGeom prst="rect">
            <a:avLst/>
          </a:prstGeom>
          <a:noFill/>
          <a:ln w="9525">
            <a:noFill/>
          </a:ln>
        </p:spPr>
      </p:pic>
      <p:sp>
        <p:nvSpPr>
          <p:cNvPr id="112" name="Text Box 111"/>
          <p:cNvSpPr txBox="1"/>
          <p:nvPr/>
        </p:nvSpPr>
        <p:spPr>
          <a:xfrm>
            <a:off x="2032000" y="4010660"/>
            <a:ext cx="5080000" cy="521970"/>
          </a:xfrm>
          <a:prstGeom prst="rect">
            <a:avLst/>
          </a:prstGeom>
          <a:noFill/>
          <a:ln w="9525">
            <a:noFill/>
          </a:ln>
        </p:spPr>
        <p:txBody>
          <a:bodyPr>
            <a:spAutoFit/>
          </a:bodyPr>
          <a:lstStyle/>
          <a:p>
            <a:pPr marL="0" indent="0"/>
            <a:endParaRPr lang="en-US">
              <a:latin typeface="Times New Roman" panose="02020603050405020304" pitchFamily="18" charset="0"/>
              <a:cs typeface="Times New Roman" panose="02020603050405020304" pitchFamily="18" charset="0"/>
            </a:endParaRPr>
          </a:p>
          <a:p>
            <a:pPr marL="0" indent="0"/>
            <a:r>
              <a:rPr lang="en-US">
                <a:latin typeface="Times New Roman" panose="02020603050405020304" pitchFamily="18" charset="0"/>
                <a:cs typeface="Times New Roman" panose="02020603050405020304" pitchFamily="18" charset="0"/>
              </a:rPr>
              <a:t> </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ext Box 111"/>
          <p:cNvSpPr txBox="1"/>
          <p:nvPr/>
        </p:nvSpPr>
        <p:spPr>
          <a:xfrm>
            <a:off x="209550" y="61595"/>
            <a:ext cx="8718550" cy="5200650"/>
          </a:xfrm>
          <a:prstGeom prst="rect">
            <a:avLst/>
          </a:prstGeom>
          <a:noFill/>
          <a:ln w="9525">
            <a:noFill/>
          </a:ln>
        </p:spPr>
        <p:txBody>
          <a:bodyPr wrap="square">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3.2.3. </a:t>
            </a:r>
            <a:r>
              <a:rPr lang="en-US" b="1" i="1" dirty="0">
                <a:solidFill>
                  <a:schemeClr val="tx1"/>
                </a:solidFill>
                <a:latin typeface="Times New Roman" panose="02020603050405020304" pitchFamily="18" charset="0"/>
                <a:cs typeface="Times New Roman" panose="02020603050405020304" pitchFamily="18" charset="0"/>
              </a:rPr>
              <a:t>Use Case:  Perform warehousing </a:t>
            </a:r>
            <a:r>
              <a:rPr lang="en-US" b="1" i="1" dirty="0" err="1">
                <a:solidFill>
                  <a:schemeClr val="tx1"/>
                </a:solidFill>
                <a:latin typeface="Times New Roman" panose="02020603050405020304" pitchFamily="18" charset="0"/>
                <a:cs typeface="Times New Roman" panose="02020603050405020304" pitchFamily="18" charset="0"/>
              </a:rPr>
              <a:t>proccess</a:t>
            </a:r>
            <a:endParaRPr lang="en-US" sz="1200" dirty="0">
              <a:solidFill>
                <a:schemeClr val="tx1"/>
              </a:solidFill>
              <a:latin typeface="Times New Roman" panose="02020603050405020304" pitchFamily="18" charset="0"/>
              <a:cs typeface="Times New Roman" panose="02020603050405020304" pitchFamily="18" charset="0"/>
            </a:endParaRPr>
          </a:p>
          <a:p>
            <a:pPr marL="228600" indent="-228600"/>
            <a:r>
              <a:rPr lang="en-US" sz="1200" dirty="0" err="1">
                <a:solidFill>
                  <a:schemeClr val="tx1"/>
                </a:solidFill>
                <a:latin typeface="Times New Roman" panose="02020603050405020304" pitchFamily="18" charset="0"/>
                <a:cs typeface="Times New Roman" panose="02020603050405020304" pitchFamily="18" charset="0"/>
              </a:rPr>
              <a:t>i</a:t>
            </a:r>
            <a:r>
              <a:rPr lang="en-US" sz="1200" dirty="0">
                <a:solidFill>
                  <a:schemeClr val="tx1"/>
                </a:solidFill>
                <a:latin typeface="Times New Roman" panose="02020603050405020304" pitchFamily="18" charset="0"/>
                <a:cs typeface="Times New Roman" panose="02020603050405020304" pitchFamily="18" charset="0"/>
              </a:rPr>
              <a:t>. Use case : Perform warehousing </a:t>
            </a:r>
            <a:r>
              <a:rPr lang="en-US" sz="1200" dirty="0" err="1">
                <a:solidFill>
                  <a:schemeClr val="tx1"/>
                </a:solidFill>
                <a:latin typeface="Times New Roman" panose="02020603050405020304" pitchFamily="18" charset="0"/>
                <a:cs typeface="Times New Roman" panose="02020603050405020304" pitchFamily="18" charset="0"/>
              </a:rPr>
              <a:t>proccess</a:t>
            </a:r>
            <a:r>
              <a:rPr lang="en-US" sz="1200" dirty="0">
                <a:solidFill>
                  <a:schemeClr val="tx1"/>
                </a:solidFill>
                <a:latin typeface="Times New Roman" panose="02020603050405020304" pitchFamily="18" charset="0"/>
                <a:cs typeface="Times New Roman" panose="02020603050405020304" pitchFamily="18" charset="0"/>
              </a:rPr>
              <a:t> fully description</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Use case name</a:t>
            </a:r>
            <a:r>
              <a:rPr lang="en-US" dirty="0">
                <a:solidFill>
                  <a:schemeClr val="tx1"/>
                </a:solidFill>
                <a:latin typeface="Times New Roman" panose="02020603050405020304" pitchFamily="18" charset="0"/>
                <a:cs typeface="Times New Roman" panose="02020603050405020304" pitchFamily="18" charset="0"/>
              </a:rPr>
              <a:t>: Perform warehousing </a:t>
            </a:r>
            <a:r>
              <a:rPr lang="en-US" dirty="0" err="1">
                <a:solidFill>
                  <a:schemeClr val="tx1"/>
                </a:solidFill>
                <a:latin typeface="Times New Roman" panose="02020603050405020304" pitchFamily="18" charset="0"/>
                <a:cs typeface="Times New Roman" panose="02020603050405020304" pitchFamily="18" charset="0"/>
              </a:rPr>
              <a:t>proccess</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Scenario</a:t>
            </a:r>
            <a:r>
              <a:rPr lang="en-US" dirty="0">
                <a:solidFill>
                  <a:schemeClr val="tx1"/>
                </a:solidFill>
                <a:latin typeface="Times New Roman" panose="02020603050405020304" pitchFamily="18" charset="0"/>
                <a:cs typeface="Times New Roman" panose="02020603050405020304" pitchFamily="18" charset="0"/>
              </a:rPr>
              <a:t>: Warehouse goods when distributor import goods.</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Triggering event</a:t>
            </a:r>
            <a:r>
              <a:rPr lang="en-US" dirty="0">
                <a:solidFill>
                  <a:schemeClr val="tx1"/>
                </a:solidFill>
                <a:latin typeface="Times New Roman" panose="02020603050405020304" pitchFamily="18" charset="0"/>
                <a:cs typeface="Times New Roman" panose="02020603050405020304" pitchFamily="18" charset="0"/>
              </a:rPr>
              <a:t>: performing the goods warehouse process by the warehouse staff when receiving goods from the distributor. The process includes scanning the barcode/QR code/RFID of the items to be warehoused, verifying the items against the purchase order, and updating the inventory system.</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Actors</a:t>
            </a:r>
            <a:r>
              <a:rPr lang="en-US" dirty="0">
                <a:solidFill>
                  <a:schemeClr val="tx1"/>
                </a:solidFill>
                <a:latin typeface="Times New Roman" panose="02020603050405020304" pitchFamily="18" charset="0"/>
                <a:cs typeface="Times New Roman" panose="02020603050405020304" pitchFamily="18" charset="0"/>
              </a:rPr>
              <a:t>: Warehouse staff</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Related use cases</a:t>
            </a:r>
            <a:r>
              <a:rPr lang="en-US" dirty="0">
                <a:solidFill>
                  <a:schemeClr val="tx1"/>
                </a:solidFill>
                <a:latin typeface="Times New Roman" panose="02020603050405020304" pitchFamily="18" charset="0"/>
                <a:cs typeface="Times New Roman" panose="02020603050405020304" pitchFamily="18" charset="0"/>
              </a:rPr>
              <a:t>: Might be invoked create goods receive notes</a:t>
            </a:r>
            <a:r>
              <a:rPr lang="en-US" sz="1100" dirty="0">
                <a:solidFill>
                  <a:schemeClr val="tx1"/>
                </a:solidFill>
                <a:latin typeface="Times New Roman" panose="02020603050405020304" pitchFamily="18" charset="0"/>
                <a:cs typeface="Times New Roman" panose="02020603050405020304" pitchFamily="18" charset="0"/>
              </a:rPr>
              <a:t>, scan bar code/QR/RFID</a:t>
            </a:r>
            <a:endParaRPr lang="en-US" sz="1100" b="1" dirty="0">
              <a:solidFill>
                <a:schemeClr val="tx1"/>
              </a:solidFill>
              <a:latin typeface="Times New Roman" panose="02020603050405020304" pitchFamily="18" charset="0"/>
              <a:cs typeface="Times New Roman" panose="02020603050405020304" pitchFamily="18" charset="0"/>
            </a:endParaRPr>
          </a:p>
          <a:p>
            <a:pPr marL="228600" indent="-228600"/>
            <a:r>
              <a:rPr lang="en-US" sz="1100" b="1" dirty="0">
                <a:solidFill>
                  <a:schemeClr val="tx1"/>
                </a:solidFill>
                <a:latin typeface="Times New Roman" panose="02020603050405020304" pitchFamily="18" charset="0"/>
                <a:cs typeface="Times New Roman" panose="02020603050405020304" pitchFamily="18" charset="0"/>
              </a:rPr>
              <a:t>Preconditions</a:t>
            </a:r>
            <a:r>
              <a:rPr lang="en-US" sz="1100" dirty="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Symbol" panose="05050102010706020507" charset="0"/>
              <a:cs typeface="Calibri" panose="020F0502020204030204" charset="0"/>
            </a:endParaRPr>
          </a:p>
          <a:p>
            <a:pPr marL="228600" indent="-228600"/>
            <a:r>
              <a:rPr lang="en-US" sz="1000" dirty="0">
                <a:solidFill>
                  <a:schemeClr val="tx1"/>
                </a:solidFill>
                <a:latin typeface="Symbol" panose="05050102010706020507" charset="0"/>
                <a:cs typeface="Calibri" panose="020F0502020204030204" charset="0"/>
              </a:rPr>
              <a:t>· </a:t>
            </a:r>
            <a:r>
              <a:rPr lang="en-US" sz="1100" dirty="0">
                <a:solidFill>
                  <a:schemeClr val="tx1"/>
                </a:solidFill>
                <a:latin typeface="Times New Roman" panose="02020603050405020304" pitchFamily="18" charset="0"/>
                <a:cs typeface="Calibri" panose="020F0502020204030204" charset="0"/>
              </a:rPr>
              <a:t>The distributor has imported goods to the warehouse. </a:t>
            </a:r>
            <a:endParaRPr lang="en-US" sz="1000" dirty="0">
              <a:solidFill>
                <a:schemeClr val="tx1"/>
              </a:solidFill>
              <a:latin typeface="Symbol" panose="05050102010706020507" charset="0"/>
              <a:cs typeface="Calibri" panose="020F0502020204030204" charset="0"/>
            </a:endParaRPr>
          </a:p>
          <a:p>
            <a:pPr marL="228600" indent="-228600"/>
            <a:r>
              <a:rPr lang="en-US" sz="1000" dirty="0">
                <a:solidFill>
                  <a:schemeClr val="tx1"/>
                </a:solidFill>
                <a:latin typeface="Symbol" panose="05050102010706020507" charset="0"/>
                <a:cs typeface="Calibri" panose="020F0502020204030204" charset="0"/>
              </a:rPr>
              <a:t>· </a:t>
            </a:r>
            <a:r>
              <a:rPr lang="en-US" sz="1100" dirty="0">
                <a:solidFill>
                  <a:schemeClr val="tx1"/>
                </a:solidFill>
                <a:latin typeface="Times New Roman" panose="02020603050405020304" pitchFamily="18" charset="0"/>
                <a:cs typeface="Calibri" panose="020F0502020204030204" charset="0"/>
              </a:rPr>
              <a:t>The warehouse staff has access to the inventory system. </a:t>
            </a:r>
            <a:endParaRPr lang="en-US" sz="1000" dirty="0">
              <a:solidFill>
                <a:schemeClr val="tx1"/>
              </a:solidFill>
              <a:latin typeface="Symbol" panose="05050102010706020507" charset="0"/>
              <a:cs typeface="Calibri" panose="020F0502020204030204" charset="0"/>
            </a:endParaRPr>
          </a:p>
          <a:p>
            <a:pPr marL="228600" indent="-228600"/>
            <a:r>
              <a:rPr lang="en-US" sz="1000" dirty="0">
                <a:solidFill>
                  <a:schemeClr val="tx1"/>
                </a:solidFill>
                <a:latin typeface="Symbol" panose="05050102010706020507" charset="0"/>
                <a:cs typeface="Calibri" panose="020F0502020204030204" charset="0"/>
              </a:rPr>
              <a:t>· </a:t>
            </a:r>
            <a:r>
              <a:rPr lang="en-US" sz="1100" dirty="0">
                <a:solidFill>
                  <a:schemeClr val="tx1"/>
                </a:solidFill>
                <a:latin typeface="Times New Roman" panose="02020603050405020304" pitchFamily="18" charset="0"/>
                <a:cs typeface="Calibri" panose="020F0502020204030204" charset="0"/>
              </a:rPr>
              <a:t>The inventory system has been updated with the latest list of items.</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sz="1100" b="1" dirty="0">
              <a:solidFill>
                <a:schemeClr val="tx1"/>
              </a:solidFill>
              <a:latin typeface="Times New Roman" panose="02020603050405020304" pitchFamily="18" charset="0"/>
              <a:cs typeface="Times New Roman" panose="02020603050405020304" pitchFamily="18" charset="0"/>
            </a:endParaRPr>
          </a:p>
          <a:p>
            <a:pPr marL="228600" indent="-228600"/>
            <a:r>
              <a:rPr lang="en-US" sz="1100" b="1" dirty="0">
                <a:solidFill>
                  <a:schemeClr val="tx1"/>
                </a:solidFill>
                <a:latin typeface="Times New Roman" panose="02020603050405020304" pitchFamily="18" charset="0"/>
                <a:cs typeface="Times New Roman" panose="02020603050405020304" pitchFamily="18" charset="0"/>
              </a:rPr>
              <a:t>Flow of activity: </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1. The warehouse staff receives the goods from the distributor.</a:t>
            </a:r>
          </a:p>
          <a:p>
            <a:pPr marL="228600" indent="-228600"/>
            <a:r>
              <a:rPr lang="en-US" dirty="0">
                <a:solidFill>
                  <a:schemeClr val="tx1"/>
                </a:solidFill>
                <a:latin typeface="Times New Roman" panose="02020603050405020304" pitchFamily="18" charset="0"/>
                <a:cs typeface="Times New Roman" panose="02020603050405020304" pitchFamily="18" charset="0"/>
              </a:rPr>
              <a:t>2. The warehouse staff scans the barcode/QR code/RFID of each item using a scanner device.</a:t>
            </a:r>
          </a:p>
          <a:p>
            <a:pPr marL="228600" indent="-228600"/>
            <a:r>
              <a:rPr lang="en-US" dirty="0">
                <a:solidFill>
                  <a:schemeClr val="tx1"/>
                </a:solidFill>
                <a:latin typeface="Times New Roman" panose="02020603050405020304" pitchFamily="18" charset="0"/>
                <a:cs typeface="Times New Roman" panose="02020603050405020304" pitchFamily="18" charset="0"/>
              </a:rPr>
              <a:t>3. The system validates the scanned information against the purchase order and confirms the item is part of the order.</a:t>
            </a:r>
          </a:p>
          <a:p>
            <a:pPr marL="228600" indent="-228600"/>
            <a:r>
              <a:rPr lang="en-US" dirty="0">
                <a:solidFill>
                  <a:schemeClr val="tx1"/>
                </a:solidFill>
                <a:latin typeface="Times New Roman" panose="02020603050405020304" pitchFamily="18" charset="0"/>
                <a:cs typeface="Times New Roman" panose="02020603050405020304" pitchFamily="18" charset="0"/>
              </a:rPr>
              <a:t>4. The warehouse staff confirms the quantity of the item received.</a:t>
            </a:r>
          </a:p>
          <a:p>
            <a:pPr marL="228600" indent="-228600"/>
            <a:r>
              <a:rPr lang="en-US" dirty="0">
                <a:solidFill>
                  <a:schemeClr val="tx1"/>
                </a:solidFill>
                <a:latin typeface="Times New Roman" panose="02020603050405020304" pitchFamily="18" charset="0"/>
                <a:cs typeface="Times New Roman" panose="02020603050405020304" pitchFamily="18" charset="0"/>
              </a:rPr>
              <a:t>5. The system updates the inventory system with the new stock level of the item.</a:t>
            </a:r>
          </a:p>
          <a:p>
            <a:pPr marL="228600" indent="-228600"/>
            <a:r>
              <a:rPr lang="en-US" dirty="0">
                <a:solidFill>
                  <a:schemeClr val="tx1"/>
                </a:solidFill>
                <a:latin typeface="Times New Roman" panose="02020603050405020304" pitchFamily="18" charset="0"/>
                <a:cs typeface="Times New Roman" panose="02020603050405020304" pitchFamily="18" charset="0"/>
              </a:rPr>
              <a:t>6. The warehouse staff places the item in the appropriate location in the warehouse.</a:t>
            </a:r>
          </a:p>
          <a:p>
            <a:pPr marL="228600" indent="-228600"/>
            <a:r>
              <a:rPr lang="en-US" dirty="0">
                <a:solidFill>
                  <a:schemeClr val="tx1"/>
                </a:solidFill>
                <a:latin typeface="Times New Roman" panose="02020603050405020304" pitchFamily="18" charset="0"/>
                <a:cs typeface="Times New Roman" panose="02020603050405020304" pitchFamily="18" charset="0"/>
              </a:rPr>
              <a:t>7. The warehouse staff repeats steps 2-6 for each item in the order.</a:t>
            </a:r>
          </a:p>
          <a:p>
            <a:pPr marL="228600" indent="-228600"/>
            <a:r>
              <a:rPr lang="en-US" dirty="0">
                <a:solidFill>
                  <a:schemeClr val="tx1"/>
                </a:solidFill>
                <a:latin typeface="Times New Roman" panose="02020603050405020304" pitchFamily="18" charset="0"/>
                <a:cs typeface="Times New Roman" panose="02020603050405020304" pitchFamily="18" charset="0"/>
              </a:rPr>
              <a:t>8. The warehouse staff confirms the successful completion of the process in the inventory system.</a:t>
            </a: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sz="1100" b="1" dirty="0">
              <a:solidFill>
                <a:schemeClr val="tx1"/>
              </a:solidFill>
              <a:latin typeface="Times New Roman" panose="02020603050405020304" pitchFamily="18" charset="0"/>
              <a:cs typeface="Times New Roman" panose="02020603050405020304" pitchFamily="18" charset="0"/>
            </a:endParaRPr>
          </a:p>
          <a:p>
            <a:endParaRPr lang="en-US" sz="11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Box 110"/>
          <p:cNvSpPr txBox="1"/>
          <p:nvPr/>
        </p:nvSpPr>
        <p:spPr>
          <a:xfrm>
            <a:off x="1629410" y="694690"/>
            <a:ext cx="7442835" cy="275590"/>
          </a:xfrm>
          <a:prstGeom prst="rect">
            <a:avLst/>
          </a:prstGeom>
          <a:noFill/>
          <a:ln w="9525">
            <a:noFill/>
          </a:ln>
        </p:spPr>
        <p:txBody>
          <a:bodyPr wrap="square">
            <a:spAutoFit/>
          </a:bodyPr>
          <a:lstStyle/>
          <a:p>
            <a:pPr marL="228600" indent="-228600"/>
            <a:r>
              <a:rPr lang="en-US" sz="1200" dirty="0">
                <a:solidFill>
                  <a:schemeClr val="tx1"/>
                </a:solidFill>
                <a:latin typeface="Times New Roman" panose="02020603050405020304" pitchFamily="18" charset="0"/>
                <a:cs typeface="Times New Roman" panose="02020603050405020304" pitchFamily="18" charset="0"/>
              </a:rPr>
              <a:t>ii. Activity diagram for Use Case: Perform warehousing </a:t>
            </a:r>
            <a:r>
              <a:rPr lang="en-US" sz="1200" dirty="0" err="1">
                <a:solidFill>
                  <a:schemeClr val="tx1"/>
                </a:solidFill>
                <a:latin typeface="Times New Roman" panose="02020603050405020304" pitchFamily="18" charset="0"/>
                <a:cs typeface="Times New Roman" panose="02020603050405020304" pitchFamily="18" charset="0"/>
              </a:rPr>
              <a:t>proccess</a:t>
            </a:r>
            <a:endParaRPr lang="en-US" dirty="0">
              <a:solidFill>
                <a:schemeClr val="tx1"/>
              </a:solidFill>
            </a:endParaRPr>
          </a:p>
        </p:txBody>
      </p:sp>
      <p:pic>
        <p:nvPicPr>
          <p:cNvPr id="5" name="Picture 4"/>
          <p:cNvPicPr/>
          <p:nvPr/>
        </p:nvPicPr>
        <p:blipFill>
          <a:blip r:embed="rId2"/>
          <a:stretch>
            <a:fillRect/>
          </a:stretch>
        </p:blipFill>
        <p:spPr>
          <a:xfrm>
            <a:off x="1812290" y="1259205"/>
            <a:ext cx="5213985" cy="3048000"/>
          </a:xfrm>
          <a:prstGeom prst="rect">
            <a:avLst/>
          </a:prstGeom>
          <a:noFill/>
          <a:ln w="9525">
            <a:noFill/>
          </a:ln>
        </p:spPr>
      </p:pic>
      <p:sp>
        <p:nvSpPr>
          <p:cNvPr id="112" name="Text Box 111"/>
          <p:cNvSpPr txBox="1"/>
          <p:nvPr/>
        </p:nvSpPr>
        <p:spPr>
          <a:xfrm>
            <a:off x="2032000" y="4018280"/>
            <a:ext cx="7442835" cy="429895"/>
          </a:xfrm>
          <a:prstGeom prst="rect">
            <a:avLst/>
          </a:prstGeom>
          <a:noFill/>
          <a:ln w="9525">
            <a:noFill/>
          </a:ln>
        </p:spPr>
        <p:txBody>
          <a:bodyPr wrap="square">
            <a:spAutoFit/>
          </a:bodyPr>
          <a:lstStyle/>
          <a:p>
            <a:pPr marL="0" indent="0"/>
            <a:endParaRPr lang="en-US" sz="1100">
              <a:latin typeface="Times New Roman" panose="02020603050405020304" pitchFamily="18" charset="0"/>
              <a:cs typeface="Calibri" panose="020F0502020204030204" charset="0"/>
            </a:endParaRPr>
          </a:p>
          <a:p>
            <a:pPr marL="0" indent="0"/>
            <a:r>
              <a:rPr lang="en-US" sz="1100">
                <a:latin typeface="Times New Roman" panose="02020603050405020304" pitchFamily="18" charset="0"/>
                <a:cs typeface="Calibri" panose="020F0502020204030204" charset="0"/>
              </a:rPr>
              <a:t> </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2032000" y="3928110"/>
            <a:ext cx="5080000" cy="521970"/>
          </a:xfrm>
          <a:prstGeom prst="rect">
            <a:avLst/>
          </a:prstGeom>
          <a:noFill/>
          <a:ln w="9525">
            <a:noFill/>
          </a:ln>
        </p:spPr>
        <p:txBody>
          <a:bodyPr>
            <a:spAutoFit/>
          </a:bodyPr>
          <a:lstStyle/>
          <a:p>
            <a:pPr marL="0" indent="0"/>
            <a:endParaRPr lang="en-US">
              <a:latin typeface="Times New Roman" panose="02020603050405020304" pitchFamily="18" charset="0"/>
              <a:cs typeface="Times New Roman" panose="02020603050405020304" pitchFamily="18" charset="0"/>
            </a:endParaRPr>
          </a:p>
          <a:p>
            <a:pPr marL="0" indent="0"/>
            <a:r>
              <a:rPr lang="en-US">
                <a:latin typeface="Times New Roman" panose="02020603050405020304" pitchFamily="18" charset="0"/>
                <a:cs typeface="Times New Roman" panose="02020603050405020304" pitchFamily="18" charset="0"/>
              </a:rPr>
              <a:t> </a:t>
            </a:r>
            <a:endParaRPr lang="en-US"/>
          </a:p>
        </p:txBody>
      </p:sp>
      <p:sp>
        <p:nvSpPr>
          <p:cNvPr id="112" name="Text Box 111"/>
          <p:cNvSpPr txBox="1"/>
          <p:nvPr/>
        </p:nvSpPr>
        <p:spPr>
          <a:xfrm>
            <a:off x="1188720" y="543560"/>
            <a:ext cx="5080000" cy="491490"/>
          </a:xfrm>
          <a:prstGeom prst="rect">
            <a:avLst/>
          </a:prstGeom>
          <a:noFill/>
          <a:ln w="9525">
            <a:noFill/>
          </a:ln>
        </p:spPr>
        <p:txBody>
          <a:bodyPr>
            <a:spAutoFit/>
          </a:bodyPr>
          <a:lstStyle/>
          <a:p>
            <a:pPr marL="228600" indent="-228600"/>
            <a:r>
              <a:rPr lang="en-US" sz="1200" dirty="0">
                <a:solidFill>
                  <a:schemeClr val="tx1"/>
                </a:solidFill>
                <a:latin typeface="Times New Roman" panose="02020603050405020304" pitchFamily="18" charset="0"/>
                <a:cs typeface="Times New Roman" panose="02020603050405020304" pitchFamily="18" charset="0"/>
              </a:rPr>
              <a:t>iii. System sequence diagram for Use Case: Perform warehousing </a:t>
            </a:r>
            <a:r>
              <a:rPr lang="en-US" sz="1200" dirty="0" err="1">
                <a:solidFill>
                  <a:schemeClr val="tx1"/>
                </a:solidFill>
                <a:latin typeface="Times New Roman" panose="02020603050405020304" pitchFamily="18" charset="0"/>
                <a:cs typeface="Times New Roman" panose="02020603050405020304" pitchFamily="18" charset="0"/>
              </a:rPr>
              <a:t>proccess</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pic>
        <p:nvPicPr>
          <p:cNvPr id="5" name="Picture 4"/>
          <p:cNvPicPr/>
          <p:nvPr/>
        </p:nvPicPr>
        <p:blipFill>
          <a:blip r:embed="rId2"/>
          <a:stretch>
            <a:fillRect/>
          </a:stretch>
        </p:blipFill>
        <p:spPr>
          <a:xfrm>
            <a:off x="2167890" y="1167765"/>
            <a:ext cx="4731385" cy="3282315"/>
          </a:xfrm>
          <a:prstGeom prst="rect">
            <a:avLst/>
          </a:prstGeom>
          <a:noFill/>
          <a:ln w="9525">
            <a:noFill/>
          </a:ln>
        </p:spPr>
      </p:pic>
      <p:sp>
        <p:nvSpPr>
          <p:cNvPr id="113" name="Text Box 112"/>
          <p:cNvSpPr txBox="1"/>
          <p:nvPr/>
        </p:nvSpPr>
        <p:spPr>
          <a:xfrm>
            <a:off x="2032000" y="3831590"/>
            <a:ext cx="5080000" cy="737235"/>
          </a:xfrm>
          <a:prstGeom prst="rect">
            <a:avLst/>
          </a:prstGeom>
          <a:noFill/>
          <a:ln w="9525">
            <a:noFill/>
          </a:ln>
        </p:spPr>
        <p:txBody>
          <a:bodyPr>
            <a:spAutoFit/>
          </a:bodyPr>
          <a:lstStyle/>
          <a:p>
            <a:pPr marL="0" indent="0"/>
            <a:endParaRPr lang="en-US">
              <a:latin typeface="Times New Roman" panose="02020603050405020304" pitchFamily="18" charset="0"/>
              <a:cs typeface="Times New Roman" panose="02020603050405020304" pitchFamily="18" charset="0"/>
            </a:endParaRPr>
          </a:p>
          <a:p>
            <a:pPr marL="0" indent="0"/>
            <a:r>
              <a:rPr lang="en-US">
                <a:latin typeface="Times New Roman" panose="02020603050405020304" pitchFamily="18" charset="0"/>
                <a:cs typeface="Times New Roman" panose="02020603050405020304" pitchFamily="18" charset="0"/>
              </a:rPr>
              <a:t> </a:t>
            </a:r>
            <a:endParaRPr lang="en-US" sz="1600" b="1" i="1">
              <a:solidFill>
                <a:srgbClr val="4472C4"/>
              </a:solidFill>
              <a:latin typeface="Times New Roman" panose="02020603050405020304" pitchFamily="18" charset="0"/>
              <a:cs typeface="Times New Roman" panose="02020603050405020304" pitchFamily="18" charset="0"/>
            </a:endParaRPr>
          </a:p>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112"/>
          <p:cNvSpPr txBox="1"/>
          <p:nvPr/>
        </p:nvSpPr>
        <p:spPr>
          <a:xfrm>
            <a:off x="915670" y="65405"/>
            <a:ext cx="7442200" cy="3338195"/>
          </a:xfrm>
          <a:prstGeom prst="rect">
            <a:avLst/>
          </a:prstGeom>
          <a:noFill/>
          <a:ln w="9525">
            <a:noFill/>
          </a:ln>
        </p:spPr>
        <p:txBody>
          <a:bodyPr wrap="square">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3.2.4. </a:t>
            </a:r>
            <a:r>
              <a:rPr lang="en-US" b="1" i="1" dirty="0">
                <a:solidFill>
                  <a:schemeClr val="tx1"/>
                </a:solidFill>
                <a:latin typeface="Times New Roman" panose="02020603050405020304" pitchFamily="18" charset="0"/>
                <a:cs typeface="Times New Roman" panose="02020603050405020304" pitchFamily="18" charset="0"/>
              </a:rPr>
              <a:t>Use Case: Stock out</a:t>
            </a:r>
            <a:endParaRPr lang="en-US" sz="1200" dirty="0">
              <a:solidFill>
                <a:schemeClr val="tx1"/>
              </a:solidFill>
              <a:latin typeface="Times New Roman" panose="02020603050405020304" pitchFamily="18" charset="0"/>
              <a:cs typeface="Times New Roman" panose="02020603050405020304" pitchFamily="18" charset="0"/>
            </a:endParaRPr>
          </a:p>
          <a:p>
            <a:pPr marL="228600" indent="-228600"/>
            <a:r>
              <a:rPr lang="en-US" sz="1200" dirty="0" err="1">
                <a:solidFill>
                  <a:schemeClr val="tx1"/>
                </a:solidFill>
                <a:latin typeface="Times New Roman" panose="02020603050405020304" pitchFamily="18" charset="0"/>
                <a:cs typeface="Times New Roman" panose="02020603050405020304" pitchFamily="18" charset="0"/>
              </a:rPr>
              <a:t>i</a:t>
            </a:r>
            <a:r>
              <a:rPr lang="en-US" sz="1200" dirty="0">
                <a:solidFill>
                  <a:schemeClr val="tx1"/>
                </a:solidFill>
                <a:latin typeface="Times New Roman" panose="02020603050405020304" pitchFamily="18" charset="0"/>
                <a:cs typeface="Times New Roman" panose="02020603050405020304" pitchFamily="18" charset="0"/>
              </a:rPr>
              <a:t>. Use case : Stock out fully description</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Use case name</a:t>
            </a:r>
            <a:r>
              <a:rPr lang="en-US" dirty="0">
                <a:solidFill>
                  <a:schemeClr val="tx1"/>
                </a:solidFill>
                <a:latin typeface="Times New Roman" panose="02020603050405020304" pitchFamily="18" charset="0"/>
                <a:cs typeface="Times New Roman" panose="02020603050405020304" pitchFamily="18" charset="0"/>
              </a:rPr>
              <a:t>: Stock out</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Scenario</a:t>
            </a:r>
            <a:r>
              <a:rPr lang="en-US" dirty="0">
                <a:solidFill>
                  <a:schemeClr val="tx1"/>
                </a:solidFill>
                <a:latin typeface="Times New Roman" panose="02020603050405020304" pitchFamily="18" charset="0"/>
                <a:cs typeface="Times New Roman" panose="02020603050405020304" pitchFamily="18" charset="0"/>
              </a:rPr>
              <a:t>: The process of stock out and delivery to authorized reseller/agents</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Triggering event</a:t>
            </a:r>
            <a:r>
              <a:rPr lang="en-US" dirty="0">
                <a:solidFill>
                  <a:schemeClr val="tx1"/>
                </a:solidFill>
                <a:latin typeface="Times New Roman" panose="02020603050405020304" pitchFamily="18" charset="0"/>
                <a:cs typeface="Times New Roman" panose="02020603050405020304" pitchFamily="18" charset="0"/>
              </a:rPr>
              <a:t>: This use case describes the process of stock out, where warehouse staff removes items from inventory and prepares them for delivery to authorized resellers/agents.</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Actors</a:t>
            </a:r>
            <a:r>
              <a:rPr lang="en-US" dirty="0">
                <a:solidFill>
                  <a:schemeClr val="tx1"/>
                </a:solidFill>
                <a:latin typeface="Times New Roman" panose="02020603050405020304" pitchFamily="18" charset="0"/>
                <a:cs typeface="Times New Roman" panose="02020603050405020304" pitchFamily="18" charset="0"/>
              </a:rPr>
              <a:t>: Warehouse staff	</a:t>
            </a:r>
            <a:endParaRPr lang="en-US" b="1" dirty="0">
              <a:solidFill>
                <a:schemeClr val="tx1"/>
              </a:solidFill>
              <a:latin typeface="Times New Roman" panose="02020603050405020304" pitchFamily="18" charset="0"/>
              <a:cs typeface="Times New Roman" panose="02020603050405020304" pitchFamily="18" charset="0"/>
            </a:endParaRPr>
          </a:p>
          <a:p>
            <a:pPr marL="228600" indent="-228600"/>
            <a:r>
              <a:rPr lang="en-US" b="1" dirty="0">
                <a:solidFill>
                  <a:schemeClr val="tx1"/>
                </a:solidFill>
                <a:latin typeface="Times New Roman" panose="02020603050405020304" pitchFamily="18" charset="0"/>
                <a:cs typeface="Times New Roman" panose="02020603050405020304" pitchFamily="18" charset="0"/>
              </a:rPr>
              <a:t>Related use cases</a:t>
            </a:r>
            <a:r>
              <a:rPr lang="en-US" dirty="0">
                <a:solidFill>
                  <a:schemeClr val="tx1"/>
                </a:solidFill>
                <a:latin typeface="Times New Roman" panose="02020603050405020304" pitchFamily="18" charset="0"/>
                <a:cs typeface="Times New Roman" panose="02020603050405020304" pitchFamily="18" charset="0"/>
              </a:rPr>
              <a:t>: Might be invoked create goods delivery note</a:t>
            </a:r>
            <a:r>
              <a:rPr lang="en-US" sz="1100" dirty="0">
                <a:solidFill>
                  <a:schemeClr val="tx1"/>
                </a:solidFill>
                <a:latin typeface="Times New Roman" panose="02020603050405020304" pitchFamily="18" charset="0"/>
                <a:cs typeface="Times New Roman" panose="02020603050405020304" pitchFamily="18" charset="0"/>
              </a:rPr>
              <a:t>s, scan bar code/QR/RFID</a:t>
            </a:r>
            <a:endParaRPr lang="en-US" sz="1100" b="1" dirty="0">
              <a:solidFill>
                <a:schemeClr val="tx1"/>
              </a:solidFill>
              <a:latin typeface="Times New Roman" panose="02020603050405020304" pitchFamily="18" charset="0"/>
              <a:cs typeface="Times New Roman" panose="02020603050405020304" pitchFamily="18" charset="0"/>
            </a:endParaRPr>
          </a:p>
          <a:p>
            <a:pPr marL="228600" indent="-228600"/>
            <a:r>
              <a:rPr lang="en-US" sz="1100" b="1" dirty="0">
                <a:solidFill>
                  <a:schemeClr val="tx1"/>
                </a:solidFill>
                <a:latin typeface="Times New Roman" panose="02020603050405020304" pitchFamily="18" charset="0"/>
                <a:cs typeface="Times New Roman" panose="02020603050405020304" pitchFamily="18" charset="0"/>
              </a:rPr>
              <a:t>Preconditions</a:t>
            </a:r>
            <a:r>
              <a:rPr lang="en-US" sz="1100" dirty="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Symbol" panose="05050102010706020507" charset="0"/>
              <a:cs typeface="Calibri" panose="020F0502020204030204" charset="0"/>
            </a:endParaRPr>
          </a:p>
          <a:p>
            <a:pPr marL="228600" indent="-228600"/>
            <a:r>
              <a:rPr lang="en-US" sz="1000" dirty="0">
                <a:solidFill>
                  <a:schemeClr val="tx1"/>
                </a:solidFill>
                <a:latin typeface="Symbol" panose="05050102010706020507" charset="0"/>
                <a:cs typeface="Calibri" panose="020F0502020204030204" charset="0"/>
              </a:rPr>
              <a:t>· </a:t>
            </a:r>
            <a:r>
              <a:rPr lang="en-US" sz="1100" dirty="0">
                <a:solidFill>
                  <a:schemeClr val="tx1"/>
                </a:solidFill>
                <a:latin typeface="Times New Roman" panose="02020603050405020304" pitchFamily="18" charset="0"/>
                <a:cs typeface="Calibri" panose="020F0502020204030204" charset="0"/>
              </a:rPr>
              <a:t>The system must have a record of the items available in the inventory. </a:t>
            </a:r>
            <a:endParaRPr lang="en-US" sz="1000" dirty="0">
              <a:solidFill>
                <a:schemeClr val="tx1"/>
              </a:solidFill>
              <a:latin typeface="Symbol" panose="05050102010706020507" charset="0"/>
              <a:cs typeface="Calibri" panose="020F0502020204030204" charset="0"/>
            </a:endParaRPr>
          </a:p>
          <a:p>
            <a:pPr marL="228600" indent="-228600"/>
            <a:r>
              <a:rPr lang="en-US" sz="1000" dirty="0">
                <a:solidFill>
                  <a:schemeClr val="tx1"/>
                </a:solidFill>
                <a:latin typeface="Symbol" panose="05050102010706020507" charset="0"/>
                <a:cs typeface="Calibri" panose="020F0502020204030204" charset="0"/>
              </a:rPr>
              <a:t>· </a:t>
            </a:r>
            <a:r>
              <a:rPr lang="en-US" sz="1100" dirty="0">
                <a:solidFill>
                  <a:schemeClr val="tx1"/>
                </a:solidFill>
                <a:latin typeface="Times New Roman" panose="02020603050405020304" pitchFamily="18" charset="0"/>
                <a:cs typeface="Calibri" panose="020F0502020204030204" charset="0"/>
              </a:rPr>
              <a:t>The warehouse staff should have the necessary authorization to perform the stock out process.</a:t>
            </a:r>
            <a:endParaRPr lang="en-US" sz="1100" b="1" dirty="0">
              <a:solidFill>
                <a:schemeClr val="tx1"/>
              </a:solidFill>
              <a:latin typeface="Times New Roman" panose="02020603050405020304" pitchFamily="18" charset="0"/>
              <a:cs typeface="Times New Roman" panose="02020603050405020304" pitchFamily="18" charset="0"/>
            </a:endParaRPr>
          </a:p>
          <a:p>
            <a:pPr marL="228600" indent="-228600"/>
            <a:r>
              <a:rPr lang="en-US" sz="1100" b="1" dirty="0">
                <a:solidFill>
                  <a:schemeClr val="tx1"/>
                </a:solidFill>
                <a:latin typeface="Times New Roman" panose="02020603050405020304" pitchFamily="18" charset="0"/>
                <a:cs typeface="Times New Roman" panose="02020603050405020304" pitchFamily="18" charset="0"/>
              </a:rPr>
              <a:t>Flow of activity: </a:t>
            </a:r>
            <a:endParaRPr lang="en-US" sz="1100" dirty="0">
              <a:solidFill>
                <a:schemeClr val="tx1"/>
              </a:solidFill>
              <a:latin typeface="Times New Roman" panose="02020603050405020304" pitchFamily="18" charset="0"/>
              <a:cs typeface="Calibri" panose="020F0502020204030204" charset="0"/>
            </a:endParaRPr>
          </a:p>
          <a:p>
            <a:pPr marL="228600" indent="-228600"/>
            <a:r>
              <a:rPr lang="en-US" sz="1100" dirty="0">
                <a:solidFill>
                  <a:schemeClr val="tx1"/>
                </a:solidFill>
                <a:latin typeface="Times New Roman" panose="02020603050405020304" pitchFamily="18" charset="0"/>
                <a:cs typeface="Calibri" panose="020F0502020204030204" charset="0"/>
              </a:rPr>
              <a:t>1. The warehouse staff selects the items that need to be removed from the inventory. </a:t>
            </a:r>
          </a:p>
          <a:p>
            <a:pPr marL="228600" indent="-228600"/>
            <a:r>
              <a:rPr lang="en-US" sz="1100" dirty="0">
                <a:solidFill>
                  <a:schemeClr val="tx1"/>
                </a:solidFill>
                <a:latin typeface="Times New Roman" panose="02020603050405020304" pitchFamily="18" charset="0"/>
                <a:cs typeface="Calibri" panose="020F0502020204030204" charset="0"/>
              </a:rPr>
              <a:t>2. The staff member scans the barcode/QR code/RFID of the items to confirm that they match the items to be removed. </a:t>
            </a:r>
          </a:p>
          <a:p>
            <a:pPr marL="228600" indent="-228600"/>
            <a:r>
              <a:rPr lang="en-US" sz="1100" dirty="0">
                <a:solidFill>
                  <a:schemeClr val="tx1"/>
                </a:solidFill>
                <a:latin typeface="Times New Roman" panose="02020603050405020304" pitchFamily="18" charset="0"/>
                <a:cs typeface="Calibri" panose="020F0502020204030204" charset="0"/>
              </a:rPr>
              <a:t>3. The system updates the inventory by reducing the quantity of the items that are being removed. </a:t>
            </a:r>
          </a:p>
          <a:p>
            <a:pPr marL="228600" indent="-228600"/>
            <a:r>
              <a:rPr lang="en-US" sz="1100" dirty="0">
                <a:solidFill>
                  <a:schemeClr val="tx1"/>
                </a:solidFill>
                <a:latin typeface="Times New Roman" panose="02020603050405020304" pitchFamily="18" charset="0"/>
                <a:cs typeface="Calibri" panose="020F0502020204030204" charset="0"/>
              </a:rPr>
              <a:t>4. The staff member prepares the items for delivery to the authorized resellers/agents. </a:t>
            </a:r>
          </a:p>
          <a:p>
            <a:pPr marL="228600" indent="-228600"/>
            <a:r>
              <a:rPr lang="en-US" sz="1100" dirty="0">
                <a:solidFill>
                  <a:schemeClr val="tx1"/>
                </a:solidFill>
                <a:latin typeface="Times New Roman" panose="02020603050405020304" pitchFamily="18" charset="0"/>
                <a:cs typeface="Calibri" panose="020F0502020204030204" charset="0"/>
              </a:rPr>
              <a:t>5. The staff member marks the items as "ready for delivery" in the system.</a:t>
            </a:r>
          </a:p>
        </p:txBody>
      </p:sp>
      <p:sp>
        <p:nvSpPr>
          <p:cNvPr id="4" name="Text Box 3"/>
          <p:cNvSpPr txBox="1"/>
          <p:nvPr/>
        </p:nvSpPr>
        <p:spPr>
          <a:xfrm>
            <a:off x="1272540" y="3517583"/>
            <a:ext cx="5080000" cy="1106805"/>
          </a:xfrm>
          <a:prstGeom prst="rect">
            <a:avLst/>
          </a:prstGeom>
          <a:noFill/>
          <a:ln w="9525">
            <a:noFill/>
          </a:ln>
        </p:spPr>
        <p:txBody>
          <a:bodyPr>
            <a:spAutoFit/>
          </a:bodyPr>
          <a:lstStyle/>
          <a:p>
            <a:pPr marL="0" indent="0"/>
            <a:r>
              <a:rPr lang="en-US" sz="1100" b="1" dirty="0">
                <a:solidFill>
                  <a:schemeClr val="tx1"/>
                </a:solidFill>
                <a:latin typeface="Times New Roman" panose="02020603050405020304" pitchFamily="18" charset="0"/>
                <a:cs typeface="Times New Roman" panose="02020603050405020304" pitchFamily="18" charset="0"/>
              </a:rPr>
              <a:t>Postconditions</a:t>
            </a:r>
            <a:r>
              <a:rPr lang="en-US" sz="1100" dirty="0">
                <a:solidFill>
                  <a:schemeClr val="tx1"/>
                </a:solidFill>
                <a:latin typeface="Times New Roman" panose="02020603050405020304" pitchFamily="18" charset="0"/>
                <a:cs typeface="Times New Roman" panose="02020603050405020304" pitchFamily="18" charset="0"/>
              </a:rPr>
              <a:t>: </a:t>
            </a:r>
            <a:endParaRPr lang="en-US" sz="1000" dirty="0">
              <a:solidFill>
                <a:schemeClr val="tx1"/>
              </a:solidFill>
              <a:latin typeface="Symbol" panose="05050102010706020507" charset="0"/>
              <a:cs typeface="Times New Roman" panose="02020603050405020304" pitchFamily="18" charset="0"/>
            </a:endParaRPr>
          </a:p>
          <a:p>
            <a:pPr marL="0" indent="0"/>
            <a:r>
              <a:rPr lang="en-US" sz="1000" dirty="0">
                <a:solidFill>
                  <a:schemeClr val="tx1"/>
                </a:solidFill>
                <a:latin typeface="Symbol" panose="05050102010706020507"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The inventory is updated to reflect the removal of the items.</a:t>
            </a:r>
            <a:endParaRPr lang="en-US" sz="1000" dirty="0">
              <a:solidFill>
                <a:schemeClr val="tx1"/>
              </a:solidFill>
              <a:latin typeface="Symbol" panose="05050102010706020507" charset="0"/>
              <a:cs typeface="Times New Roman" panose="02020603050405020304" pitchFamily="18" charset="0"/>
            </a:endParaRPr>
          </a:p>
          <a:p>
            <a:pPr marL="0" indent="0"/>
            <a:r>
              <a:rPr lang="en-US" sz="1000" dirty="0">
                <a:solidFill>
                  <a:schemeClr val="tx1"/>
                </a:solidFill>
                <a:latin typeface="Symbol" panose="05050102010706020507" charset="0"/>
                <a:cs typeface="Times New Roman" panose="02020603050405020304" pitchFamily="18" charset="0"/>
              </a:rPr>
              <a:t>· </a:t>
            </a:r>
            <a:r>
              <a:rPr lang="en-US" sz="1100" dirty="0">
                <a:solidFill>
                  <a:schemeClr val="tx1"/>
                </a:solidFill>
                <a:latin typeface="Times New Roman" panose="02020603050405020304" pitchFamily="18" charset="0"/>
                <a:cs typeface="Times New Roman" panose="02020603050405020304" pitchFamily="18" charset="0"/>
              </a:rPr>
              <a:t>The items are marked as "ready for delivery" in the system</a:t>
            </a:r>
            <a:endParaRPr lang="en-US" sz="1100" b="1" dirty="0">
              <a:solidFill>
                <a:schemeClr val="tx1"/>
              </a:solidFill>
              <a:latin typeface="Times New Roman" panose="02020603050405020304" pitchFamily="18" charset="0"/>
              <a:cs typeface="Times New Roman" panose="02020603050405020304" pitchFamily="18" charset="0"/>
            </a:endParaRPr>
          </a:p>
          <a:p>
            <a:pPr marL="0" indent="0"/>
            <a:r>
              <a:rPr lang="en-US" sz="1100" b="1" dirty="0">
                <a:solidFill>
                  <a:schemeClr val="tx1"/>
                </a:solidFill>
                <a:latin typeface="Times New Roman" panose="02020603050405020304" pitchFamily="18" charset="0"/>
                <a:cs typeface="Times New Roman" panose="02020603050405020304" pitchFamily="18" charset="0"/>
              </a:rPr>
              <a:t>Exception: </a:t>
            </a:r>
            <a:endParaRPr lang="en-US" sz="1000" dirty="0">
              <a:solidFill>
                <a:schemeClr val="tx1"/>
              </a:solidFill>
              <a:latin typeface="Symbol" panose="05050102010706020507" charset="0"/>
              <a:cs typeface="Calibri" panose="020F0502020204030204" charset="0"/>
            </a:endParaRPr>
          </a:p>
          <a:p>
            <a:pPr marL="0" indent="0"/>
            <a:r>
              <a:rPr lang="en-US" sz="1000" dirty="0">
                <a:solidFill>
                  <a:schemeClr val="tx1"/>
                </a:solidFill>
                <a:latin typeface="Symbol" panose="05050102010706020507" charset="0"/>
                <a:cs typeface="Calibri" panose="020F0502020204030204" charset="0"/>
              </a:rPr>
              <a:t>· </a:t>
            </a:r>
            <a:r>
              <a:rPr lang="en-US" sz="1100" dirty="0">
                <a:solidFill>
                  <a:schemeClr val="tx1"/>
                </a:solidFill>
                <a:latin typeface="Times New Roman" panose="02020603050405020304" pitchFamily="18" charset="0"/>
                <a:cs typeface="Calibri" panose="020F0502020204030204" charset="0"/>
              </a:rPr>
              <a:t>If there is a system outage during the stock out process, the process will be halted until the system is restored.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 Box 112"/>
          <p:cNvSpPr txBox="1"/>
          <p:nvPr/>
        </p:nvSpPr>
        <p:spPr>
          <a:xfrm>
            <a:off x="1272540" y="603567"/>
            <a:ext cx="5080000" cy="275590"/>
          </a:xfrm>
          <a:prstGeom prst="rect">
            <a:avLst/>
          </a:prstGeom>
          <a:noFill/>
          <a:ln w="9525">
            <a:noFill/>
          </a:ln>
        </p:spPr>
        <p:txBody>
          <a:bodyPr>
            <a:spAutoFit/>
          </a:bodyPr>
          <a:lstStyle/>
          <a:p>
            <a:pPr marL="228600" indent="-228600"/>
            <a:r>
              <a:rPr lang="en-US" sz="1200" dirty="0">
                <a:solidFill>
                  <a:schemeClr val="tx1"/>
                </a:solidFill>
                <a:latin typeface="Times New Roman" panose="02020603050405020304" pitchFamily="18" charset="0"/>
                <a:cs typeface="Times New Roman" panose="02020603050405020304" pitchFamily="18" charset="0"/>
              </a:rPr>
              <a:t>ii. Activity diagram for Use Case: Stock out</a:t>
            </a:r>
            <a:endParaRPr lang="en-US" dirty="0">
              <a:solidFill>
                <a:schemeClr val="tx1"/>
              </a:solidFill>
            </a:endParaRPr>
          </a:p>
        </p:txBody>
      </p:sp>
      <p:pic>
        <p:nvPicPr>
          <p:cNvPr id="4" name="Picture 3"/>
          <p:cNvPicPr/>
          <p:nvPr/>
        </p:nvPicPr>
        <p:blipFill>
          <a:blip r:embed="rId2"/>
          <a:stretch>
            <a:fillRect/>
          </a:stretch>
        </p:blipFill>
        <p:spPr>
          <a:xfrm>
            <a:off x="2176780" y="1099185"/>
            <a:ext cx="4563745" cy="3251200"/>
          </a:xfrm>
          <a:prstGeom prst="rect">
            <a:avLst/>
          </a:prstGeom>
          <a:noFill/>
          <a:ln w="9525">
            <a:noFill/>
          </a:ln>
        </p:spPr>
      </p:pic>
      <p:sp>
        <p:nvSpPr>
          <p:cNvPr id="114" name="Text Box 113"/>
          <p:cNvSpPr txBox="1"/>
          <p:nvPr/>
        </p:nvSpPr>
        <p:spPr>
          <a:xfrm>
            <a:off x="2032000" y="4018597"/>
            <a:ext cx="5080000" cy="429895"/>
          </a:xfrm>
          <a:prstGeom prst="rect">
            <a:avLst/>
          </a:prstGeom>
          <a:noFill/>
          <a:ln w="9525">
            <a:noFill/>
          </a:ln>
        </p:spPr>
        <p:txBody>
          <a:bodyPr>
            <a:spAutoFit/>
          </a:bodyPr>
          <a:lstStyle/>
          <a:p>
            <a:pPr marL="0" indent="0"/>
            <a:endParaRPr lang="en-US" sz="1100">
              <a:latin typeface="Times New Roman" panose="02020603050405020304" pitchFamily="18" charset="0"/>
              <a:cs typeface="Calibri" panose="020F0502020204030204" charset="0"/>
            </a:endParaRPr>
          </a:p>
          <a:p>
            <a:pPr marL="0" indent="0"/>
            <a:r>
              <a:rPr lang="en-US" sz="1100">
                <a:latin typeface="Times New Roman" panose="02020603050405020304" pitchFamily="18" charset="0"/>
                <a:cs typeface="Calibri" panose="020F0502020204030204" charset="0"/>
              </a:rPr>
              <a:t> </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p53"/>
          <p:cNvSpPr txBox="1">
            <a:spLocks noGrp="1"/>
          </p:cNvSpPr>
          <p:nvPr>
            <p:ph type="title"/>
          </p:nvPr>
        </p:nvSpPr>
        <p:spPr>
          <a:xfrm>
            <a:off x="714300" y="553450"/>
            <a:ext cx="7715400" cy="60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table of contents</a:t>
            </a:r>
          </a:p>
        </p:txBody>
      </p:sp>
      <p:sp>
        <p:nvSpPr>
          <p:cNvPr id="1393" name="Google Shape;1393;p53"/>
          <p:cNvSpPr/>
          <p:nvPr/>
        </p:nvSpPr>
        <p:spPr>
          <a:xfrm rot="7201932">
            <a:off x="7983100" y="90001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3"/>
          <p:cNvSpPr/>
          <p:nvPr/>
        </p:nvSpPr>
        <p:spPr>
          <a:xfrm>
            <a:off x="7511800" y="122150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3"/>
          <p:cNvSpPr/>
          <p:nvPr/>
        </p:nvSpPr>
        <p:spPr>
          <a:xfrm>
            <a:off x="425551" y="34681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3"/>
          <p:cNvSpPr/>
          <p:nvPr/>
        </p:nvSpPr>
        <p:spPr>
          <a:xfrm rot="-1685758">
            <a:off x="644091" y="39437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3"/>
          <p:cNvSpPr/>
          <p:nvPr/>
        </p:nvSpPr>
        <p:spPr>
          <a:xfrm>
            <a:off x="317714" y="4185424"/>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3"/>
          <p:cNvSpPr/>
          <p:nvPr/>
        </p:nvSpPr>
        <p:spPr>
          <a:xfrm>
            <a:off x="6719976" y="74959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3"/>
          <p:cNvSpPr/>
          <p:nvPr/>
        </p:nvSpPr>
        <p:spPr>
          <a:xfrm>
            <a:off x="457963" y="2829888"/>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3"/>
          <p:cNvSpPr/>
          <p:nvPr/>
        </p:nvSpPr>
        <p:spPr>
          <a:xfrm>
            <a:off x="8579737" y="1921547"/>
            <a:ext cx="80874" cy="81760"/>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3"/>
          <p:cNvSpPr/>
          <p:nvPr/>
        </p:nvSpPr>
        <p:spPr>
          <a:xfrm>
            <a:off x="8550051" y="1330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3"/>
          <p:cNvSpPr/>
          <p:nvPr/>
        </p:nvSpPr>
        <p:spPr>
          <a:xfrm rot="-1685758">
            <a:off x="8399928" y="77419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3"/>
          <p:cNvSpPr/>
          <p:nvPr/>
        </p:nvSpPr>
        <p:spPr>
          <a:xfrm rot="5400000">
            <a:off x="4439605" y="163506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3"/>
          <p:cNvSpPr txBox="1"/>
          <p:nvPr/>
        </p:nvSpPr>
        <p:spPr>
          <a:xfrm>
            <a:off x="1306146" y="1568910"/>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solidFill>
                  <a:schemeClr val="dk1"/>
                </a:solidFill>
                <a:latin typeface="Bebas Neue" panose="020B0606020202050201"/>
                <a:ea typeface="Bebas Neue" panose="020B0606020202050201"/>
                <a:cs typeface="Bebas Neue" panose="020B0606020202050201"/>
                <a:sym typeface="Bebas Neue" panose="020B0606020202050201"/>
              </a:rPr>
              <a:t>introduction</a:t>
            </a:r>
          </a:p>
        </p:txBody>
      </p:sp>
      <p:sp>
        <p:nvSpPr>
          <p:cNvPr id="1406" name="Google Shape;1406;p53"/>
          <p:cNvSpPr/>
          <p:nvPr/>
        </p:nvSpPr>
        <p:spPr>
          <a:xfrm>
            <a:off x="3582264"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latin typeface="Bebas Neue" panose="020B0606020202050201"/>
                <a:ea typeface="Bebas Neue" panose="020B0606020202050201"/>
                <a:cs typeface="Bebas Neue" panose="020B0606020202050201"/>
                <a:sym typeface="Bebas Neue" panose="020B0606020202050201"/>
              </a:rPr>
              <a:t>i</a:t>
            </a:r>
          </a:p>
        </p:txBody>
      </p:sp>
      <p:sp>
        <p:nvSpPr>
          <p:cNvPr id="1407" name="Google Shape;1407;p53"/>
          <p:cNvSpPr/>
          <p:nvPr/>
        </p:nvSpPr>
        <p:spPr>
          <a:xfrm>
            <a:off x="4925589" y="14730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latin typeface="Bebas Neue" panose="020B0606020202050201"/>
                <a:ea typeface="Bebas Neue" panose="020B0606020202050201"/>
                <a:cs typeface="Bebas Neue" panose="020B0606020202050201"/>
                <a:sym typeface="Bebas Neue" panose="020B0606020202050201"/>
              </a:rPr>
              <a:t>ii</a:t>
            </a:r>
          </a:p>
        </p:txBody>
      </p:sp>
      <p:sp>
        <p:nvSpPr>
          <p:cNvPr id="1408" name="Google Shape;1408;p53"/>
          <p:cNvSpPr/>
          <p:nvPr/>
        </p:nvSpPr>
        <p:spPr>
          <a:xfrm>
            <a:off x="3582264"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latin typeface="Bebas Neue" panose="020B0606020202050201"/>
                <a:ea typeface="Bebas Neue" panose="020B0606020202050201"/>
                <a:cs typeface="Bebas Neue" panose="020B0606020202050201"/>
                <a:sym typeface="Bebas Neue" panose="020B0606020202050201"/>
              </a:rPr>
              <a:t>iv</a:t>
            </a:r>
          </a:p>
        </p:txBody>
      </p:sp>
      <p:sp>
        <p:nvSpPr>
          <p:cNvPr id="1409" name="Google Shape;1409;p53"/>
          <p:cNvSpPr/>
          <p:nvPr/>
        </p:nvSpPr>
        <p:spPr>
          <a:xfrm>
            <a:off x="4925589" y="2584326"/>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latin typeface="Bebas Neue" panose="020B0606020202050201"/>
                <a:ea typeface="Bebas Neue" panose="020B0606020202050201"/>
                <a:cs typeface="Bebas Neue" panose="020B0606020202050201"/>
                <a:sym typeface="Bebas Neue" panose="020B0606020202050201"/>
              </a:rPr>
              <a:t>iii</a:t>
            </a:r>
          </a:p>
        </p:txBody>
      </p:sp>
      <p:sp>
        <p:nvSpPr>
          <p:cNvPr id="1410" name="Google Shape;1410;p53"/>
          <p:cNvSpPr/>
          <p:nvPr/>
        </p:nvSpPr>
        <p:spPr>
          <a:xfrm>
            <a:off x="3582264"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latin typeface="Bebas Neue" panose="020B0606020202050201"/>
                <a:ea typeface="Bebas Neue" panose="020B0606020202050201"/>
                <a:cs typeface="Bebas Neue" panose="020B0606020202050201"/>
                <a:sym typeface="Bebas Neue" panose="020B0606020202050201"/>
              </a:rPr>
              <a:t>v</a:t>
            </a:r>
          </a:p>
        </p:txBody>
      </p:sp>
      <p:sp>
        <p:nvSpPr>
          <p:cNvPr id="1411" name="Google Shape;1411;p53"/>
          <p:cNvSpPr/>
          <p:nvPr/>
        </p:nvSpPr>
        <p:spPr>
          <a:xfrm>
            <a:off x="4925589" y="3675701"/>
            <a:ext cx="634200" cy="634200"/>
          </a:xfrm>
          <a:prstGeom prst="ellipse">
            <a:avLst/>
          </a:pr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600">
                <a:solidFill>
                  <a:schemeClr val="lt1"/>
                </a:solidFill>
                <a:latin typeface="Bebas Neue" panose="020B0606020202050201"/>
                <a:ea typeface="Bebas Neue" panose="020B0606020202050201"/>
                <a:cs typeface="Bebas Neue" panose="020B0606020202050201"/>
                <a:sym typeface="Bebas Neue" panose="020B0606020202050201"/>
              </a:rPr>
              <a:t>vi</a:t>
            </a:r>
          </a:p>
        </p:txBody>
      </p:sp>
      <p:sp>
        <p:nvSpPr>
          <p:cNvPr id="1412" name="Google Shape;1412;p53"/>
          <p:cNvSpPr txBox="1"/>
          <p:nvPr/>
        </p:nvSpPr>
        <p:spPr>
          <a:xfrm>
            <a:off x="1275933" y="2512306"/>
            <a:ext cx="2076450" cy="91789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solidFill>
                  <a:schemeClr val="dk1"/>
                </a:solidFill>
                <a:latin typeface="Bebas Neue" panose="020B0606020202050201"/>
                <a:ea typeface="Bebas Neue" panose="020B0606020202050201"/>
                <a:cs typeface="Bebas Neue" panose="020B0606020202050201"/>
                <a:sym typeface="Bebas Neue" panose="020B0606020202050201"/>
              </a:rPr>
              <a:t>system requirements design</a:t>
            </a:r>
          </a:p>
          <a:p>
            <a:pPr marL="0" lvl="0" indent="0" algn="r" rtl="0">
              <a:spcBef>
                <a:spcPts val="0"/>
              </a:spcBef>
              <a:spcAft>
                <a:spcPts val="0"/>
              </a:spcAft>
              <a:buNone/>
            </a:pPr>
            <a:endParaRPr sz="2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1414" name="Google Shape;1414;p53"/>
          <p:cNvSpPr txBox="1"/>
          <p:nvPr/>
        </p:nvSpPr>
        <p:spPr>
          <a:xfrm>
            <a:off x="1275858" y="3795394"/>
            <a:ext cx="2076600" cy="39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000" dirty="0">
                <a:solidFill>
                  <a:schemeClr val="dk1"/>
                </a:solidFill>
                <a:latin typeface="Bebas Neue" panose="020B0606020202050201"/>
                <a:ea typeface="Bebas Neue" panose="020B0606020202050201"/>
                <a:cs typeface="Bebas Neue" panose="020B0606020202050201"/>
                <a:sym typeface="Bebas Neue" panose="020B0606020202050201"/>
              </a:rPr>
              <a:t>system requirements implementation</a:t>
            </a:r>
            <a:endParaRPr sz="2000" dirty="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1416" name="Google Shape;1416;p53"/>
          <p:cNvSpPr txBox="1"/>
          <p:nvPr/>
        </p:nvSpPr>
        <p:spPr>
          <a:xfrm>
            <a:off x="5759289" y="1275745"/>
            <a:ext cx="2076450" cy="10407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dk1"/>
                </a:solidFill>
                <a:latin typeface="Bebas Neue" panose="020B0606020202050201"/>
                <a:ea typeface="Bebas Neue" panose="020B0606020202050201"/>
                <a:cs typeface="Bebas Neue" panose="020B0606020202050201"/>
                <a:sym typeface="Bebas Neue" panose="020B0606020202050201"/>
              </a:rPr>
              <a:t>business requirements </a:t>
            </a:r>
          </a:p>
        </p:txBody>
      </p:sp>
      <p:sp>
        <p:nvSpPr>
          <p:cNvPr id="1418" name="Google Shape;1418;p53"/>
          <p:cNvSpPr txBox="1"/>
          <p:nvPr/>
        </p:nvSpPr>
        <p:spPr>
          <a:xfrm>
            <a:off x="5788660" y="2266315"/>
            <a:ext cx="2076450" cy="13487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dk1"/>
                </a:solidFill>
                <a:latin typeface="Bebas Neue" panose="020B0606020202050201"/>
                <a:ea typeface="Bebas Neue" panose="020B0606020202050201"/>
                <a:cs typeface="Bebas Neue" panose="020B0606020202050201"/>
                <a:sym typeface="Bebas Neue" panose="020B0606020202050201"/>
              </a:rPr>
              <a:t>system requirements analysis</a:t>
            </a:r>
          </a:p>
        </p:txBody>
      </p:sp>
      <p:sp>
        <p:nvSpPr>
          <p:cNvPr id="1420" name="Google Shape;1420;p53"/>
          <p:cNvSpPr txBox="1"/>
          <p:nvPr/>
        </p:nvSpPr>
        <p:spPr>
          <a:xfrm>
            <a:off x="5788660" y="3615055"/>
            <a:ext cx="2076450" cy="69532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solidFill>
                  <a:schemeClr val="dk1"/>
                </a:solidFill>
                <a:latin typeface="Bebas Neue" panose="020B0606020202050201"/>
                <a:ea typeface="Bebas Neue" panose="020B0606020202050201"/>
                <a:cs typeface="Bebas Neue" panose="020B0606020202050201"/>
                <a:sym typeface="Bebas Neue" panose="020B0606020202050201"/>
              </a:rPr>
              <a:t>system testing, deployment and demonstration</a:t>
            </a:r>
          </a:p>
        </p:txBody>
      </p:sp>
      <p:sp>
        <p:nvSpPr>
          <p:cNvPr id="1422" name="Google Shape;1422;p53"/>
          <p:cNvSpPr/>
          <p:nvPr/>
        </p:nvSpPr>
        <p:spPr>
          <a:xfrm rot="10800000">
            <a:off x="5111267" y="21907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3"/>
          <p:cNvSpPr/>
          <p:nvPr/>
        </p:nvSpPr>
        <p:spPr>
          <a:xfrm rot="5400000">
            <a:off x="4439605" y="3837741"/>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3"/>
          <p:cNvSpPr/>
          <p:nvPr/>
        </p:nvSpPr>
        <p:spPr>
          <a:xfrm rot="10800000">
            <a:off x="3767942" y="3302016"/>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3"/>
          <p:cNvSpPr/>
          <p:nvPr/>
        </p:nvSpPr>
        <p:spPr>
          <a:xfrm rot="-5400000">
            <a:off x="4439605" y="2782178"/>
            <a:ext cx="262861" cy="310106"/>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3">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3">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3">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1429" name="Google Shape;1429;p53">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1430" name="Google Shape;1430;p53">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1431" name="Google Shape;1431;p53"/>
          <p:cNvGrpSpPr/>
          <p:nvPr/>
        </p:nvGrpSpPr>
        <p:grpSpPr>
          <a:xfrm>
            <a:off x="706038" y="312972"/>
            <a:ext cx="140222" cy="140409"/>
            <a:chOff x="2741000" y="199475"/>
            <a:chExt cx="191953" cy="192210"/>
          </a:xfrm>
        </p:grpSpPr>
        <p:sp>
          <p:nvSpPr>
            <p:cNvPr id="1432" name="Google Shape;1432;p53"/>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3"/>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3"/>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3"/>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3"/>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3"/>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3"/>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3"/>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3"/>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53">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 Box 113"/>
          <p:cNvSpPr txBox="1"/>
          <p:nvPr/>
        </p:nvSpPr>
        <p:spPr>
          <a:xfrm>
            <a:off x="1348105" y="795655"/>
            <a:ext cx="5080000" cy="491490"/>
          </a:xfrm>
          <a:prstGeom prst="rect">
            <a:avLst/>
          </a:prstGeom>
          <a:noFill/>
          <a:ln w="9525">
            <a:noFill/>
          </a:ln>
        </p:spPr>
        <p:txBody>
          <a:bodyPr wrap="square">
            <a:spAutoFit/>
          </a:bodyPr>
          <a:lstStyle/>
          <a:p>
            <a:pPr marL="228600" indent="-228600"/>
            <a:r>
              <a:rPr lang="en-US" sz="1200" dirty="0">
                <a:solidFill>
                  <a:schemeClr val="tx1"/>
                </a:solidFill>
                <a:latin typeface="Times New Roman" panose="02020603050405020304" pitchFamily="18" charset="0"/>
                <a:cs typeface="Times New Roman" panose="02020603050405020304" pitchFamily="18" charset="0"/>
              </a:rPr>
              <a:t>iii. System sequence diagram for Use Case: Stock out</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pic>
        <p:nvPicPr>
          <p:cNvPr id="4" name="Picture 3"/>
          <p:cNvPicPr/>
          <p:nvPr/>
        </p:nvPicPr>
        <p:blipFill>
          <a:blip r:embed="rId2"/>
          <a:stretch>
            <a:fillRect/>
          </a:stretch>
        </p:blipFill>
        <p:spPr>
          <a:xfrm>
            <a:off x="2426970" y="1378585"/>
            <a:ext cx="4472305" cy="3001010"/>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1439545" y="897890"/>
            <a:ext cx="5080000" cy="1014730"/>
          </a:xfrm>
          <a:prstGeom prst="rect">
            <a:avLst/>
          </a:prstGeom>
          <a:noFill/>
          <a:ln w="9525">
            <a:noFill/>
          </a:ln>
        </p:spPr>
        <p:txBody>
          <a:bodyPr>
            <a:spAutoFit/>
          </a:bodyPr>
          <a:lstStyle/>
          <a:p>
            <a:pPr marL="228600" indent="-228600"/>
            <a:r>
              <a:rPr lang="en-US" sz="1600" b="1" dirty="0">
                <a:solidFill>
                  <a:schemeClr val="tx1"/>
                </a:solidFill>
                <a:latin typeface="Times New Roman" panose="02020603050405020304" pitchFamily="18" charset="0"/>
                <a:cs typeface="Times New Roman" panose="02020603050405020304" pitchFamily="18" charset="0"/>
              </a:rPr>
              <a:t>3.3 </a:t>
            </a:r>
            <a:r>
              <a:rPr lang="en-US" b="1" dirty="0">
                <a:solidFill>
                  <a:schemeClr val="tx1"/>
                </a:solidFill>
                <a:latin typeface="Times New Roman" panose="02020603050405020304" pitchFamily="18" charset="0"/>
                <a:cs typeface="Times New Roman" panose="02020603050405020304" pitchFamily="18" charset="0"/>
              </a:rPr>
              <a:t>Verifying use cases for Actor</a:t>
            </a:r>
            <a:endParaRPr lang="en-US" sz="1600" b="1" i="1" dirty="0">
              <a:solidFill>
                <a:schemeClr val="tx1"/>
              </a:solidFill>
              <a:latin typeface="Times New Roman" panose="02020603050405020304" pitchFamily="18" charset="0"/>
              <a:cs typeface="Times New Roman" panose="02020603050405020304" pitchFamily="18" charset="0"/>
            </a:endParaRPr>
          </a:p>
          <a:p>
            <a:pPr marL="228600" indent="-228600"/>
            <a:r>
              <a:rPr lang="en-US" sz="1600" b="1" i="1" dirty="0">
                <a:solidFill>
                  <a:schemeClr val="tx1"/>
                </a:solidFill>
                <a:latin typeface="Times New Roman" panose="02020603050405020304" pitchFamily="18" charset="0"/>
                <a:cs typeface="Times New Roman" panose="02020603050405020304" pitchFamily="18" charset="0"/>
              </a:rPr>
              <a:t>3.3.1. </a:t>
            </a:r>
            <a:r>
              <a:rPr lang="en-US" b="1" i="1" dirty="0">
                <a:solidFill>
                  <a:schemeClr val="tx1"/>
                </a:solidFill>
                <a:latin typeface="Times New Roman" panose="02020603050405020304" pitchFamily="18" charset="0"/>
                <a:cs typeface="Times New Roman" panose="02020603050405020304" pitchFamily="18" charset="0"/>
              </a:rPr>
              <a:t>Verifying uses cases: Create goods Receive for actor Accountants</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graphicFrame>
        <p:nvGraphicFramePr>
          <p:cNvPr id="4" name="Table 3"/>
          <p:cNvGraphicFramePr/>
          <p:nvPr>
            <p:extLst>
              <p:ext uri="{D42A27DB-BD31-4B8C-83A1-F6EECF244321}">
                <p14:modId xmlns:p14="http://schemas.microsoft.com/office/powerpoint/2010/main" val="735771512"/>
              </p:ext>
            </p:extLst>
          </p:nvPr>
        </p:nvGraphicFramePr>
        <p:xfrm>
          <a:off x="1789430" y="2261870"/>
          <a:ext cx="6099175" cy="914400"/>
        </p:xfrm>
        <a:graphic>
          <a:graphicData uri="http://schemas.openxmlformats.org/drawingml/2006/table">
            <a:tbl>
              <a:tblPr firstRow="1" bandRow="1">
                <a:tableStyleId>{5940675A-B579-460E-94D1-54222C63F5DA}</a:tableStyleId>
              </a:tblPr>
              <a:tblGrid>
                <a:gridCol w="1958975">
                  <a:extLst>
                    <a:ext uri="{9D8B030D-6E8A-4147-A177-3AD203B41FA5}">
                      <a16:colId xmlns:a16="http://schemas.microsoft.com/office/drawing/2014/main" val="20000"/>
                    </a:ext>
                  </a:extLst>
                </a:gridCol>
                <a:gridCol w="1439863">
                  <a:extLst>
                    <a:ext uri="{9D8B030D-6E8A-4147-A177-3AD203B41FA5}">
                      <a16:colId xmlns:a16="http://schemas.microsoft.com/office/drawing/2014/main" val="20001"/>
                    </a:ext>
                  </a:extLst>
                </a:gridCol>
                <a:gridCol w="2700337">
                  <a:extLst>
                    <a:ext uri="{9D8B030D-6E8A-4147-A177-3AD203B41FA5}">
                      <a16:colId xmlns:a16="http://schemas.microsoft.com/office/drawing/2014/main" val="20002"/>
                    </a:ext>
                  </a:extLst>
                </a:gridCol>
              </a:tblGrid>
              <a:tr h="182880">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 </a:t>
                      </a:r>
                      <a:r>
                        <a:rPr lang="en-US" sz="1200" b="1">
                          <a:solidFill>
                            <a:schemeClr val="tx1"/>
                          </a:solidFill>
                          <a:latin typeface="Times New Roman" panose="02020603050405020304" pitchFamily="18" charset="0"/>
                          <a:cs typeface="Times New Roman" panose="02020603050405020304" pitchFamily="18" charset="0"/>
                        </a:rPr>
                        <a:t>Data entity/domain class </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200" b="1">
                          <a:solidFill>
                            <a:schemeClr val="tx1"/>
                          </a:solidFill>
                          <a:latin typeface="Times New Roman" panose="02020603050405020304" pitchFamily="18" charset="0"/>
                          <a:cs typeface="Times New Roman" panose="02020603050405020304" pitchFamily="18" charset="0"/>
                        </a:rPr>
                        <a:t>C R U D</a:t>
                      </a:r>
                      <a:endParaRPr lang="en-US" sz="12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buNone/>
                      </a:pPr>
                      <a:r>
                        <a:rPr lang="en-US" sz="1200" b="1">
                          <a:solidFill>
                            <a:schemeClr val="tx1"/>
                          </a:solidFill>
                          <a:latin typeface="Times New Roman" panose="02020603050405020304" pitchFamily="18" charset="0"/>
                          <a:cs typeface="Times New Roman" panose="02020603050405020304" pitchFamily="18" charset="0"/>
                        </a:rPr>
                        <a:t>Verified use case</a:t>
                      </a:r>
                      <a:endParaRPr lang="en-US" sz="12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indent="0">
                        <a:buNone/>
                      </a:pPr>
                      <a:r>
                        <a:rPr lang="en-US" sz="1200" dirty="0">
                          <a:solidFill>
                            <a:schemeClr val="tx1"/>
                          </a:solidFill>
                          <a:latin typeface="Times New Roman" panose="02020603050405020304" pitchFamily="18" charset="0"/>
                          <a:cs typeface="Times New Roman" panose="02020603050405020304" pitchFamily="18" charset="0"/>
                        </a:rPr>
                        <a:t>Accountants</a:t>
                      </a:r>
                      <a:endParaRPr lang="en-US"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Create</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Create goods receivedCreate goods delivery notes</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 </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Update</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Update payment method</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 </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Report</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buNone/>
                      </a:pPr>
                      <a:r>
                        <a:rPr lang="en-US" sz="1200" dirty="0">
                          <a:solidFill>
                            <a:schemeClr val="tx1"/>
                          </a:solidFill>
                          <a:latin typeface="Times New Roman" panose="02020603050405020304" pitchFamily="18" charset="0"/>
                          <a:cs typeface="Times New Roman" panose="02020603050405020304" pitchFamily="18" charset="0"/>
                        </a:rPr>
                        <a:t>Generate report</a:t>
                      </a:r>
                      <a:endParaRPr lang="en-US"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5" name="Text Box 4"/>
          <p:cNvSpPr txBox="1"/>
          <p:nvPr/>
        </p:nvSpPr>
        <p:spPr>
          <a:xfrm>
            <a:off x="2032000" y="3275330"/>
            <a:ext cx="5080000" cy="521970"/>
          </a:xfrm>
          <a:prstGeom prst="rect">
            <a:avLst/>
          </a:prstGeom>
          <a:noFill/>
          <a:ln w="9525">
            <a:noFill/>
          </a:ln>
        </p:spPr>
        <p:txBody>
          <a:bodyPr>
            <a:spAutoFit/>
          </a:bodyPr>
          <a:lstStyle/>
          <a:p>
            <a:pPr marL="0" indent="0"/>
            <a:endParaRPr lang="en-US">
              <a:latin typeface="Times New Roman" panose="02020603050405020304" pitchFamily="18" charset="0"/>
              <a:cs typeface="Times New Roman" panose="02020603050405020304" pitchFamily="18" charset="0"/>
            </a:endParaRPr>
          </a:p>
          <a:p>
            <a:pPr marL="0" indent="0"/>
            <a:r>
              <a:rPr lang="en-US">
                <a:latin typeface="Times New Roman" panose="02020603050405020304" pitchFamily="18" charset="0"/>
                <a:cs typeface="Times New Roman" panose="02020603050405020304" pitchFamily="18" charset="0"/>
              </a:rPr>
              <a:t> </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1598930" y="985520"/>
            <a:ext cx="5080000" cy="553085"/>
          </a:xfrm>
          <a:prstGeom prst="rect">
            <a:avLst/>
          </a:prstGeom>
          <a:noFill/>
          <a:ln w="9525">
            <a:noFill/>
          </a:ln>
        </p:spPr>
        <p:txBody>
          <a:bodyPr>
            <a:spAutoFit/>
          </a:bodyPr>
          <a:lstStyle/>
          <a:p>
            <a:pPr marL="228600" indent="-228600"/>
            <a:r>
              <a:rPr lang="en-US" sz="1600" b="1" i="1">
                <a:solidFill>
                  <a:schemeClr val="tx1"/>
                </a:solidFill>
                <a:latin typeface="Times New Roman" panose="02020603050405020304" pitchFamily="18" charset="0"/>
                <a:cs typeface="Times New Roman" panose="02020603050405020304" pitchFamily="18" charset="0"/>
              </a:rPr>
              <a:t>3.3.2. </a:t>
            </a:r>
            <a:r>
              <a:rPr lang="en-US" b="1" i="1">
                <a:solidFill>
                  <a:schemeClr val="tx1"/>
                </a:solidFill>
                <a:latin typeface="Times New Roman" panose="02020603050405020304" pitchFamily="18" charset="0"/>
                <a:cs typeface="Times New Roman" panose="02020603050405020304" pitchFamily="18" charset="0"/>
              </a:rPr>
              <a:t> Verifying uses cases for Accountants</a:t>
            </a:r>
            <a:endParaRPr lang="en-US">
              <a:solidFill>
                <a:schemeClr val="tx1"/>
              </a:solidFill>
              <a:latin typeface="CG Times (W1)" charset="0"/>
              <a:cs typeface="Times New Roman" panose="02020603050405020304" pitchFamily="18" charset="0"/>
            </a:endParaRPr>
          </a:p>
          <a:p>
            <a:pPr marL="228600" indent="-228600"/>
            <a:r>
              <a:rPr lang="en-US">
                <a:solidFill>
                  <a:schemeClr val="tx1"/>
                </a:solidFill>
                <a:latin typeface="CG Times (W1)" charset="0"/>
                <a:cs typeface="Times New Roman" panose="02020603050405020304" pitchFamily="18" charset="0"/>
              </a:rPr>
              <a:t> </a:t>
            </a:r>
            <a:endParaRPr lang="en-US">
              <a:solidFill>
                <a:schemeClr val="tx1"/>
              </a:solidFill>
            </a:endParaRPr>
          </a:p>
        </p:txBody>
      </p:sp>
      <p:graphicFrame>
        <p:nvGraphicFramePr>
          <p:cNvPr id="4" name="Table 3"/>
          <p:cNvGraphicFramePr/>
          <p:nvPr>
            <p:extLst>
              <p:ext uri="{D42A27DB-BD31-4B8C-83A1-F6EECF244321}">
                <p14:modId xmlns:p14="http://schemas.microsoft.com/office/powerpoint/2010/main" val="344480235"/>
              </p:ext>
            </p:extLst>
          </p:nvPr>
        </p:nvGraphicFramePr>
        <p:xfrm>
          <a:off x="1819275" y="2359025"/>
          <a:ext cx="6099175" cy="548640"/>
        </p:xfrm>
        <a:graphic>
          <a:graphicData uri="http://schemas.openxmlformats.org/drawingml/2006/table">
            <a:tbl>
              <a:tblPr firstRow="1" bandRow="1">
                <a:tableStyleId>{5940675A-B579-460E-94D1-54222C63F5DA}</a:tableStyleId>
              </a:tblPr>
              <a:tblGrid>
                <a:gridCol w="1958975">
                  <a:extLst>
                    <a:ext uri="{9D8B030D-6E8A-4147-A177-3AD203B41FA5}">
                      <a16:colId xmlns:a16="http://schemas.microsoft.com/office/drawing/2014/main" val="20000"/>
                    </a:ext>
                  </a:extLst>
                </a:gridCol>
                <a:gridCol w="1439863">
                  <a:extLst>
                    <a:ext uri="{9D8B030D-6E8A-4147-A177-3AD203B41FA5}">
                      <a16:colId xmlns:a16="http://schemas.microsoft.com/office/drawing/2014/main" val="20001"/>
                    </a:ext>
                  </a:extLst>
                </a:gridCol>
                <a:gridCol w="2700337">
                  <a:extLst>
                    <a:ext uri="{9D8B030D-6E8A-4147-A177-3AD203B41FA5}">
                      <a16:colId xmlns:a16="http://schemas.microsoft.com/office/drawing/2014/main" val="20002"/>
                    </a:ext>
                  </a:extLst>
                </a:gridCol>
              </a:tblGrid>
              <a:tr h="0">
                <a:tc>
                  <a:txBody>
                    <a:bodyPr/>
                    <a:lstStyle/>
                    <a:p>
                      <a:pPr marL="0" indent="0">
                        <a:buNone/>
                      </a:pPr>
                      <a:r>
                        <a:rPr lang="en-US" sz="1200" b="1">
                          <a:solidFill>
                            <a:schemeClr val="tx1"/>
                          </a:solidFill>
                          <a:latin typeface="Times New Roman" panose="02020603050405020304" pitchFamily="18" charset="0"/>
                          <a:cs typeface="Times New Roman" panose="02020603050405020304" pitchFamily="18" charset="0"/>
                        </a:rPr>
                        <a:t>Data entity/domain class </a:t>
                      </a:r>
                      <a:endParaRPr lang="en-US" sz="12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200" b="1">
                          <a:solidFill>
                            <a:schemeClr val="tx1"/>
                          </a:solidFill>
                          <a:latin typeface="Times New Roman" panose="02020603050405020304" pitchFamily="18" charset="0"/>
                          <a:cs typeface="Times New Roman" panose="02020603050405020304" pitchFamily="18" charset="0"/>
                        </a:rPr>
                        <a:t>C R U D</a:t>
                      </a:r>
                      <a:endParaRPr lang="en-US" sz="12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buNone/>
                      </a:pPr>
                      <a:r>
                        <a:rPr lang="en-US" sz="1200" b="1">
                          <a:solidFill>
                            <a:schemeClr val="tx1"/>
                          </a:solidFill>
                          <a:latin typeface="Times New Roman" panose="02020603050405020304" pitchFamily="18" charset="0"/>
                          <a:cs typeface="Times New Roman" panose="02020603050405020304" pitchFamily="18" charset="0"/>
                        </a:rPr>
                        <a:t>Verified use case</a:t>
                      </a:r>
                      <a:endParaRPr lang="en-US" sz="1200" b="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Reseller</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200" dirty="0">
                          <a:solidFill>
                            <a:schemeClr val="tx1"/>
                          </a:solidFill>
                          <a:latin typeface="Times New Roman" panose="02020603050405020304" pitchFamily="18" charset="0"/>
                          <a:cs typeface="Times New Roman" panose="02020603050405020304" pitchFamily="18" charset="0"/>
                        </a:rPr>
                        <a:t>Create</a:t>
                      </a:r>
                      <a:endParaRPr lang="en-US"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Place orderPayment method</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 </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marL="0" indent="0">
                        <a:buNone/>
                      </a:pPr>
                      <a:r>
                        <a:rPr lang="en-US" sz="1200">
                          <a:solidFill>
                            <a:schemeClr val="tx1"/>
                          </a:solidFill>
                          <a:latin typeface="Times New Roman" panose="02020603050405020304" pitchFamily="18" charset="0"/>
                          <a:cs typeface="Times New Roman" panose="02020603050405020304" pitchFamily="18" charset="0"/>
                        </a:rPr>
                        <a:t>Read/report</a:t>
                      </a:r>
                      <a:endParaRPr lang="en-US" sz="12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marL="0" indent="0">
                        <a:buNone/>
                      </a:pPr>
                      <a:r>
                        <a:rPr lang="en-US" sz="1200" dirty="0">
                          <a:solidFill>
                            <a:schemeClr val="tx1"/>
                          </a:solidFill>
                          <a:latin typeface="Times New Roman" panose="02020603050405020304" pitchFamily="18" charset="0"/>
                          <a:cs typeface="Times New Roman" panose="02020603050405020304" pitchFamily="18" charset="0"/>
                        </a:rPr>
                        <a:t>Order status</a:t>
                      </a:r>
                      <a:endParaRPr lang="en-US" sz="12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Text Box 4"/>
          <p:cNvSpPr txBox="1"/>
          <p:nvPr/>
        </p:nvSpPr>
        <p:spPr>
          <a:xfrm>
            <a:off x="2032000" y="2907665"/>
            <a:ext cx="5080000" cy="429895"/>
          </a:xfrm>
          <a:prstGeom prst="rect">
            <a:avLst/>
          </a:prstGeom>
          <a:noFill/>
          <a:ln w="9525">
            <a:noFill/>
          </a:ln>
        </p:spPr>
        <p:txBody>
          <a:bodyPr>
            <a:spAutoFit/>
          </a:bodyPr>
          <a:lstStyle/>
          <a:p>
            <a:pPr marL="0" indent="0"/>
            <a:endParaRPr lang="en-US" sz="1100" b="1">
              <a:solidFill>
                <a:schemeClr val="tx1"/>
              </a:solidFill>
              <a:latin typeface="Times New Roman" panose="02020603050405020304" pitchFamily="18" charset="0"/>
              <a:cs typeface="Times New Roman" panose="02020603050405020304" pitchFamily="18" charset="0"/>
            </a:endParaRPr>
          </a:p>
          <a:p>
            <a:pPr marL="0" indent="0"/>
            <a:r>
              <a:rPr lang="en-US" sz="1100" b="1">
                <a:solidFill>
                  <a:schemeClr val="tx1"/>
                </a:solidFill>
                <a:latin typeface="Times New Roman" panose="02020603050405020304" pitchFamily="18" charset="0"/>
                <a:cs typeface="Times New Roman" panose="02020603050405020304" pitchFamily="18" charset="0"/>
              </a:rPr>
              <a:t> </a:t>
            </a:r>
            <a:endParaRPr lang="en-US">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468724" y="1232200"/>
            <a:ext cx="4445400" cy="3545064"/>
          </a:xfrm>
          <a:prstGeom prst="rect">
            <a:avLst/>
          </a:prstGeom>
        </p:spPr>
        <p:txBody>
          <a:bodyPr spcFirstLastPara="1" wrap="square" lIns="91425" tIns="91425" rIns="91425" bIns="91425" anchor="ctr" anchorCtr="0">
            <a:noAutofit/>
          </a:bodyPr>
          <a:lstStyle/>
          <a:p>
            <a:r>
              <a:rPr lang="en-GB" sz="2800" dirty="0">
                <a:solidFill>
                  <a:schemeClr val="lt2"/>
                </a:solidFill>
              </a:rPr>
              <a:t>       </a:t>
            </a:r>
            <a:r>
              <a:rPr lang="en-GB" dirty="0">
                <a:solidFill>
                  <a:schemeClr val="lt2"/>
                </a:solidFill>
              </a:rPr>
              <a:t>  </a:t>
            </a:r>
            <a:r>
              <a:rPr lang="en-US" altLang="en-GB" dirty="0">
                <a:solidFill>
                  <a:schemeClr val="lt2"/>
                </a:solidFill>
              </a:rPr>
              <a:t>system requirements design</a:t>
            </a:r>
            <a:br>
              <a:rPr lang="en-US" b="1" i="0" u="none" strike="noStrike" dirty="0">
                <a:solidFill>
                  <a:srgbClr val="000000"/>
                </a:solidFill>
                <a:effectLst/>
                <a:latin typeface="Times New Roman" panose="02020603050405020304" pitchFamily="18" charset="0"/>
              </a:rPr>
            </a:br>
            <a:endParaRPr dirty="0">
              <a:solidFill>
                <a:schemeClr val="lt2"/>
              </a:solidFill>
            </a:endParaRPr>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dirty="0"/>
              <a:t>iv</a:t>
            </a: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GB">
                <a:solidFill>
                  <a:schemeClr val="lt2"/>
                </a:solidFill>
                <a:latin typeface="Bebas Neue" panose="020B0606020202050201"/>
                <a:ea typeface="Bebas Neue" panose="020B0606020202050201"/>
                <a:cs typeface="Bebas Neue" panose="020B0606020202050201"/>
                <a:sym typeface="Bebas Neue" panose="020B0606020202050201"/>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 Box 101"/>
          <p:cNvSpPr txBox="1"/>
          <p:nvPr/>
        </p:nvSpPr>
        <p:spPr>
          <a:xfrm>
            <a:off x="1151255" y="695960"/>
            <a:ext cx="5080000" cy="1014730"/>
          </a:xfrm>
          <a:prstGeom prst="rect">
            <a:avLst/>
          </a:prstGeom>
          <a:noFill/>
          <a:ln w="9525">
            <a:noFill/>
          </a:ln>
        </p:spPr>
        <p:txBody>
          <a:bodyPr>
            <a:spAutoFit/>
          </a:bodyPr>
          <a:lstStyle/>
          <a:p>
            <a:pPr marL="228600" indent="-228600"/>
            <a:r>
              <a:rPr lang="en-US" sz="1600" b="1" dirty="0">
                <a:solidFill>
                  <a:schemeClr val="tx1"/>
                </a:solidFill>
                <a:latin typeface="Times New Roman" panose="02020603050405020304" pitchFamily="18" charset="0"/>
                <a:cs typeface="Times New Roman" panose="02020603050405020304" pitchFamily="18" charset="0"/>
              </a:rPr>
              <a:t>4.1 </a:t>
            </a:r>
            <a:r>
              <a:rPr lang="en-US" b="1" dirty="0">
                <a:solidFill>
                  <a:schemeClr val="tx1"/>
                </a:solidFill>
                <a:latin typeface="Times New Roman" panose="02020603050405020304" pitchFamily="18" charset="0"/>
                <a:cs typeface="Times New Roman" panose="02020603050405020304" pitchFamily="18" charset="0"/>
              </a:rPr>
              <a:t>Design Class for Create good received</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sz="1600" b="1" i="1" dirty="0">
              <a:solidFill>
                <a:schemeClr val="tx1"/>
              </a:solidFill>
              <a:latin typeface="Times New Roman" panose="02020603050405020304" pitchFamily="18" charset="0"/>
              <a:cs typeface="Times New Roman" panose="02020603050405020304" pitchFamily="18" charset="0"/>
            </a:endParaRPr>
          </a:p>
          <a:p>
            <a:pPr marL="228600" indent="-228600"/>
            <a:r>
              <a:rPr lang="en-US" sz="1600" b="1" i="1" dirty="0">
                <a:solidFill>
                  <a:schemeClr val="tx1"/>
                </a:solidFill>
                <a:latin typeface="Times New Roman" panose="02020603050405020304" pitchFamily="18" charset="0"/>
                <a:cs typeface="Times New Roman" panose="02020603050405020304" pitchFamily="18" charset="0"/>
              </a:rPr>
              <a:t>4.2.1. </a:t>
            </a:r>
            <a:r>
              <a:rPr lang="en-US" i="1" dirty="0">
                <a:solidFill>
                  <a:schemeClr val="tx1"/>
                </a:solidFill>
                <a:latin typeface="Times New Roman" panose="02020603050405020304" pitchFamily="18" charset="0"/>
                <a:cs typeface="Times New Roman" panose="02020603050405020304" pitchFamily="18" charset="0"/>
              </a:rPr>
              <a:t>Design Classes in Detailed Design </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pic>
        <p:nvPicPr>
          <p:cNvPr id="4" name="Picture 3"/>
          <p:cNvPicPr/>
          <p:nvPr/>
        </p:nvPicPr>
        <p:blipFill>
          <a:blip r:embed="rId2"/>
          <a:stretch>
            <a:fillRect/>
          </a:stretch>
        </p:blipFill>
        <p:spPr>
          <a:xfrm>
            <a:off x="2327910" y="1793240"/>
            <a:ext cx="4658995" cy="2633980"/>
          </a:xfrm>
          <a:prstGeom prst="rect">
            <a:avLst/>
          </a:prstGeom>
          <a:noFill/>
          <a:ln w="9525">
            <a:noFill/>
          </a:ln>
        </p:spPr>
      </p:pic>
      <p:sp>
        <p:nvSpPr>
          <p:cNvPr id="103" name="Text Box 102"/>
          <p:cNvSpPr txBox="1"/>
          <p:nvPr/>
        </p:nvSpPr>
        <p:spPr>
          <a:xfrm>
            <a:off x="2032000" y="3683000"/>
            <a:ext cx="5080000" cy="521970"/>
          </a:xfrm>
          <a:prstGeom prst="rect">
            <a:avLst/>
          </a:prstGeom>
          <a:noFill/>
          <a:ln w="9525">
            <a:noFill/>
          </a:ln>
        </p:spPr>
        <p:txBody>
          <a:bodyPr>
            <a:spAutoFit/>
          </a:bodyPr>
          <a:lstStyle/>
          <a:p>
            <a:pPr marL="0" indent="0"/>
            <a:endParaRPr lang="en-US">
              <a:latin typeface="Times New Roman" panose="02020603050405020304" pitchFamily="18" charset="0"/>
              <a:cs typeface="Times New Roman" panose="02020603050405020304" pitchFamily="18" charset="0"/>
            </a:endParaRPr>
          </a:p>
          <a:p>
            <a:pPr marL="0" indent="0"/>
            <a:r>
              <a:rPr lang="en-US">
                <a:latin typeface="Times New Roman" panose="02020603050405020304" pitchFamily="18" charset="0"/>
                <a:cs typeface="Times New Roman" panose="02020603050405020304" pitchFamily="18" charset="0"/>
              </a:rPr>
              <a:t> </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102"/>
          <p:cNvSpPr txBox="1"/>
          <p:nvPr/>
        </p:nvSpPr>
        <p:spPr>
          <a:xfrm>
            <a:off x="1143635" y="534353"/>
            <a:ext cx="5080000" cy="553085"/>
          </a:xfrm>
          <a:prstGeom prst="rect">
            <a:avLst/>
          </a:prstGeom>
          <a:noFill/>
          <a:ln w="9525">
            <a:noFill/>
          </a:ln>
        </p:spPr>
        <p:txBody>
          <a:bodyPr>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4.2.2. </a:t>
            </a:r>
            <a:r>
              <a:rPr lang="en-US" b="1" i="1" dirty="0">
                <a:solidFill>
                  <a:schemeClr val="tx1"/>
                </a:solidFill>
                <a:latin typeface="Times New Roman" panose="02020603050405020304" pitchFamily="18" charset="0"/>
                <a:cs typeface="Times New Roman" panose="02020603050405020304" pitchFamily="18" charset="0"/>
              </a:rPr>
              <a:t>Design Class Diagram</a:t>
            </a:r>
            <a:endParaRPr lang="en-US" i="1" dirty="0">
              <a:solidFill>
                <a:schemeClr val="tx1"/>
              </a:solidFill>
              <a:latin typeface="Times New Roman" panose="02020603050405020304" pitchFamily="18" charset="0"/>
              <a:cs typeface="Times New Roman" panose="02020603050405020304" pitchFamily="18" charset="0"/>
            </a:endParaRPr>
          </a:p>
          <a:p>
            <a:pPr marL="228600" indent="-228600"/>
            <a:r>
              <a:rPr lang="en-US" i="1" dirty="0" err="1">
                <a:solidFill>
                  <a:schemeClr val="tx1"/>
                </a:solidFill>
                <a:latin typeface="Times New Roman" panose="02020603050405020304" pitchFamily="18" charset="0"/>
                <a:cs typeface="Times New Roman" panose="02020603050405020304" pitchFamily="18" charset="0"/>
              </a:rPr>
              <a:t>i</a:t>
            </a:r>
            <a:r>
              <a:rPr lang="en-US" i="1" dirty="0">
                <a:solidFill>
                  <a:schemeClr val="tx1"/>
                </a:solidFill>
                <a:latin typeface="Times New Roman" panose="02020603050405020304" pitchFamily="18" charset="0"/>
                <a:cs typeface="Times New Roman" panose="02020603050405020304" pitchFamily="18" charset="0"/>
              </a:rPr>
              <a:t>. Domain Design Class </a:t>
            </a:r>
            <a:endParaRPr lang="en-US" dirty="0">
              <a:solidFill>
                <a:schemeClr val="tx1"/>
              </a:solidFill>
            </a:endParaRPr>
          </a:p>
        </p:txBody>
      </p:sp>
      <p:pic>
        <p:nvPicPr>
          <p:cNvPr id="4" name="Picture 3"/>
          <p:cNvPicPr/>
          <p:nvPr/>
        </p:nvPicPr>
        <p:blipFill>
          <a:blip r:embed="rId2"/>
          <a:stretch>
            <a:fillRect/>
          </a:stretch>
        </p:blipFill>
        <p:spPr>
          <a:xfrm>
            <a:off x="1750695" y="1087755"/>
            <a:ext cx="5745480" cy="349885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Box 103"/>
          <p:cNvSpPr txBox="1"/>
          <p:nvPr/>
        </p:nvSpPr>
        <p:spPr>
          <a:xfrm>
            <a:off x="1136015" y="585470"/>
            <a:ext cx="5080000" cy="521970"/>
          </a:xfrm>
          <a:prstGeom prst="rect">
            <a:avLst/>
          </a:prstGeom>
          <a:noFill/>
          <a:ln w="9525">
            <a:noFill/>
          </a:ln>
        </p:spPr>
        <p:txBody>
          <a:bodyPr>
            <a:spAutoFit/>
          </a:bodyPr>
          <a:lstStyle/>
          <a:p>
            <a:pPr marL="228600" indent="-228600"/>
            <a:r>
              <a:rPr lang="en-US" b="1" i="1" dirty="0" err="1">
                <a:solidFill>
                  <a:schemeClr val="tx1"/>
                </a:solidFill>
                <a:latin typeface="Times New Roman" panose="02020603050405020304" pitchFamily="18" charset="0"/>
                <a:cs typeface="Times New Roman" panose="02020603050405020304" pitchFamily="18" charset="0"/>
              </a:rPr>
              <a:t>i</a:t>
            </a:r>
            <a:r>
              <a:rPr lang="en-US" b="1" i="1" dirty="0">
                <a:solidFill>
                  <a:schemeClr val="tx1"/>
                </a:solidFill>
                <a:latin typeface="Times New Roman" panose="02020603050405020304" pitchFamily="18" charset="0"/>
                <a:cs typeface="Times New Roman" panose="02020603050405020304" pitchFamily="18" charset="0"/>
              </a:rPr>
              <a:t>. Design Class</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pic>
        <p:nvPicPr>
          <p:cNvPr id="4" name="Picture 3"/>
          <p:cNvPicPr/>
          <p:nvPr/>
        </p:nvPicPr>
        <p:blipFill>
          <a:blip r:embed="rId2"/>
          <a:stretch>
            <a:fillRect/>
          </a:stretch>
        </p:blipFill>
        <p:spPr>
          <a:xfrm>
            <a:off x="1630045" y="985520"/>
            <a:ext cx="6118860" cy="359283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ext Box 104"/>
          <p:cNvSpPr txBox="1"/>
          <p:nvPr/>
        </p:nvSpPr>
        <p:spPr>
          <a:xfrm>
            <a:off x="1173480" y="624840"/>
            <a:ext cx="5080000" cy="337185"/>
          </a:xfrm>
          <a:prstGeom prst="rect">
            <a:avLst/>
          </a:prstGeom>
          <a:noFill/>
          <a:ln w="9525">
            <a:noFill/>
          </a:ln>
        </p:spPr>
        <p:txBody>
          <a:bodyPr>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4.2.3. </a:t>
            </a:r>
            <a:r>
              <a:rPr lang="en-US" i="1" dirty="0">
                <a:solidFill>
                  <a:schemeClr val="tx1"/>
                </a:solidFill>
                <a:latin typeface="Times New Roman" panose="02020603050405020304" pitchFamily="18" charset="0"/>
                <a:cs typeface="Times New Roman" panose="02020603050405020304" pitchFamily="18" charset="0"/>
              </a:rPr>
              <a:t>Final Design Class Diagram</a:t>
            </a:r>
            <a:endParaRPr lang="en-US" dirty="0">
              <a:solidFill>
                <a:schemeClr val="tx1"/>
              </a:solidFill>
            </a:endParaRPr>
          </a:p>
        </p:txBody>
      </p:sp>
      <p:pic>
        <p:nvPicPr>
          <p:cNvPr id="4" name="Picture 3"/>
          <p:cNvPicPr/>
          <p:nvPr/>
        </p:nvPicPr>
        <p:blipFill>
          <a:blip r:embed="rId2"/>
          <a:stretch>
            <a:fillRect/>
          </a:stretch>
        </p:blipFill>
        <p:spPr>
          <a:xfrm>
            <a:off x="1667510" y="962025"/>
            <a:ext cx="6118860" cy="3653790"/>
          </a:xfrm>
          <a:prstGeom prst="rect">
            <a:avLst/>
          </a:prstGeom>
          <a:noFill/>
          <a:ln w="9525">
            <a:noFill/>
          </a:ln>
        </p:spPr>
      </p:pic>
      <p:sp>
        <p:nvSpPr>
          <p:cNvPr id="106" name="Text Box 105"/>
          <p:cNvSpPr txBox="1"/>
          <p:nvPr/>
        </p:nvSpPr>
        <p:spPr>
          <a:xfrm>
            <a:off x="2032000" y="4745355"/>
            <a:ext cx="5080000" cy="737235"/>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p>
          <a:p>
            <a:pPr marL="0" indent="0"/>
            <a:r>
              <a:rPr lang="en-US">
                <a:latin typeface="CG Times (W1)" charset="0"/>
                <a:cs typeface="Times New Roman" panose="02020603050405020304" pitchFamily="18" charset="0"/>
              </a:rPr>
              <a:t> </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Box 105"/>
          <p:cNvSpPr txBox="1"/>
          <p:nvPr/>
        </p:nvSpPr>
        <p:spPr>
          <a:xfrm>
            <a:off x="1067435" y="702310"/>
            <a:ext cx="5080000" cy="798830"/>
          </a:xfrm>
          <a:prstGeom prst="rect">
            <a:avLst/>
          </a:prstGeom>
          <a:noFill/>
          <a:ln w="9525">
            <a:noFill/>
          </a:ln>
        </p:spPr>
        <p:txBody>
          <a:bodyPr>
            <a:spAutoFit/>
          </a:bodyPr>
          <a:lstStyle/>
          <a:p>
            <a:pPr marL="228600" indent="-228600"/>
            <a:r>
              <a:rPr lang="en-US" sz="1600" b="1" dirty="0">
                <a:solidFill>
                  <a:schemeClr val="tx1"/>
                </a:solidFill>
                <a:latin typeface="Times New Roman" panose="02020603050405020304" pitchFamily="18" charset="0"/>
                <a:cs typeface="Times New Roman" panose="02020603050405020304" pitchFamily="18" charset="0"/>
              </a:rPr>
              <a:t>4.2 </a:t>
            </a:r>
            <a:r>
              <a:rPr lang="en-US" b="1" dirty="0">
                <a:solidFill>
                  <a:schemeClr val="tx1"/>
                </a:solidFill>
                <a:latin typeface="Times New Roman" panose="02020603050405020304" pitchFamily="18" charset="0"/>
                <a:cs typeface="Times New Roman" panose="02020603050405020304" pitchFamily="18" charset="0"/>
              </a:rPr>
              <a:t>Design Class for Place Order</a:t>
            </a:r>
            <a:endParaRPr lang="en-US" sz="1600" b="1" i="1" dirty="0">
              <a:solidFill>
                <a:schemeClr val="tx1"/>
              </a:solidFill>
              <a:latin typeface="Times New Roman" panose="02020603050405020304" pitchFamily="18" charset="0"/>
              <a:cs typeface="Times New Roman" panose="02020603050405020304" pitchFamily="18" charset="0"/>
            </a:endParaRPr>
          </a:p>
          <a:p>
            <a:pPr marL="228600" indent="-228600"/>
            <a:r>
              <a:rPr lang="en-US" sz="1600" b="1" i="1" dirty="0">
                <a:solidFill>
                  <a:schemeClr val="tx1"/>
                </a:solidFill>
                <a:latin typeface="Times New Roman" panose="02020603050405020304" pitchFamily="18" charset="0"/>
                <a:cs typeface="Times New Roman" panose="02020603050405020304" pitchFamily="18" charset="0"/>
              </a:rPr>
              <a:t>4.2.1. </a:t>
            </a:r>
            <a:r>
              <a:rPr lang="en-US" i="1" dirty="0">
                <a:solidFill>
                  <a:schemeClr val="tx1"/>
                </a:solidFill>
                <a:latin typeface="Times New Roman" panose="02020603050405020304" pitchFamily="18" charset="0"/>
                <a:cs typeface="Times New Roman" panose="02020603050405020304" pitchFamily="18" charset="0"/>
              </a:rPr>
              <a:t>Design Classes in Detailed Design </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endParaRPr>
          </a:p>
        </p:txBody>
      </p:sp>
      <p:pic>
        <p:nvPicPr>
          <p:cNvPr id="4" name="Picture 3"/>
          <p:cNvPicPr/>
          <p:nvPr/>
        </p:nvPicPr>
        <p:blipFill>
          <a:blip r:embed="rId2"/>
          <a:stretch>
            <a:fillRect/>
          </a:stretch>
        </p:blipFill>
        <p:spPr>
          <a:xfrm>
            <a:off x="3049905" y="1744980"/>
            <a:ext cx="3359785" cy="2409190"/>
          </a:xfrm>
          <a:prstGeom prst="rect">
            <a:avLst/>
          </a:prstGeom>
          <a:noFill/>
          <a:ln w="9525">
            <a:noFill/>
          </a:ln>
        </p:spPr>
      </p:pic>
      <p:sp>
        <p:nvSpPr>
          <p:cNvPr id="107" name="Text Box 106"/>
          <p:cNvSpPr txBox="1"/>
          <p:nvPr/>
        </p:nvSpPr>
        <p:spPr>
          <a:xfrm>
            <a:off x="2032000" y="3243580"/>
            <a:ext cx="5080000" cy="521970"/>
          </a:xfrm>
          <a:prstGeom prst="rect">
            <a:avLst/>
          </a:prstGeom>
          <a:noFill/>
          <a:ln w="9525">
            <a:noFill/>
          </a:ln>
        </p:spPr>
        <p:txBody>
          <a:bodyPr>
            <a:spAutoFit/>
          </a:bodyPr>
          <a:lstStyle/>
          <a:p>
            <a:pPr marL="0" indent="0"/>
            <a:endParaRPr lang="en-US">
              <a:latin typeface="Times New Roman" panose="02020603050405020304" pitchFamily="18" charset="0"/>
              <a:cs typeface="Times New Roman" panose="02020603050405020304" pitchFamily="18" charset="0"/>
            </a:endParaRPr>
          </a:p>
          <a:p>
            <a:pPr marL="0" indent="0"/>
            <a:r>
              <a:rPr lang="en-US">
                <a:latin typeface="Times New Roman" panose="02020603050405020304" pitchFamily="18" charset="0"/>
                <a:cs typeface="Times New Roman" panose="02020603050405020304" pitchFamily="18" charset="0"/>
              </a:rPr>
              <a:t> </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 Box 106"/>
          <p:cNvSpPr txBox="1"/>
          <p:nvPr/>
        </p:nvSpPr>
        <p:spPr>
          <a:xfrm>
            <a:off x="1075055" y="694690"/>
            <a:ext cx="5080000" cy="768350"/>
          </a:xfrm>
          <a:prstGeom prst="rect">
            <a:avLst/>
          </a:prstGeom>
          <a:noFill/>
          <a:ln w="9525">
            <a:noFill/>
          </a:ln>
        </p:spPr>
        <p:txBody>
          <a:bodyPr>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4.2.2. </a:t>
            </a:r>
            <a:r>
              <a:rPr lang="en-US" i="1" dirty="0">
                <a:solidFill>
                  <a:schemeClr val="tx1"/>
                </a:solidFill>
                <a:latin typeface="Times New Roman" panose="02020603050405020304" pitchFamily="18" charset="0"/>
                <a:cs typeface="Times New Roman" panose="02020603050405020304" pitchFamily="18" charset="0"/>
              </a:rPr>
              <a:t>Design Class Diagram</a:t>
            </a:r>
            <a:endParaRPr lang="en-US" dirty="0">
              <a:solidFill>
                <a:schemeClr val="tx1"/>
              </a:solidFill>
              <a:latin typeface="Times New Roman" panose="02020603050405020304" pitchFamily="18" charset="0"/>
              <a:cs typeface="Times New Roman" panose="02020603050405020304" pitchFamily="18" charset="0"/>
            </a:endParaRPr>
          </a:p>
          <a:p>
            <a:pPr marL="228600" indent="-228600"/>
            <a:r>
              <a:rPr lang="en-US" dirty="0">
                <a:solidFill>
                  <a:schemeClr val="tx1"/>
                </a:solidFill>
                <a:latin typeface="Times New Roman" panose="02020603050405020304" pitchFamily="18" charset="0"/>
                <a:cs typeface="Times New Roman" panose="02020603050405020304" pitchFamily="18" charset="0"/>
              </a:rPr>
              <a:t> </a:t>
            </a:r>
            <a:endParaRPr lang="en-US" i="1" dirty="0">
              <a:solidFill>
                <a:schemeClr val="tx1"/>
              </a:solidFill>
              <a:latin typeface="Times New Roman" panose="02020603050405020304" pitchFamily="18" charset="0"/>
              <a:cs typeface="Times New Roman" panose="02020603050405020304" pitchFamily="18" charset="0"/>
            </a:endParaRPr>
          </a:p>
          <a:p>
            <a:pPr marL="228600" indent="-228600"/>
            <a:r>
              <a:rPr lang="en-US" i="1" dirty="0" err="1">
                <a:solidFill>
                  <a:schemeClr val="tx1"/>
                </a:solidFill>
                <a:latin typeface="Times New Roman" panose="02020603050405020304" pitchFamily="18" charset="0"/>
                <a:cs typeface="Times New Roman" panose="02020603050405020304" pitchFamily="18" charset="0"/>
              </a:rPr>
              <a:t>i</a:t>
            </a:r>
            <a:r>
              <a:rPr lang="en-US" i="1" dirty="0">
                <a:solidFill>
                  <a:schemeClr val="tx1"/>
                </a:solidFill>
                <a:latin typeface="Times New Roman" panose="02020603050405020304" pitchFamily="18" charset="0"/>
                <a:cs typeface="Times New Roman" panose="02020603050405020304" pitchFamily="18" charset="0"/>
              </a:rPr>
              <a:t>. Domain Design Class </a:t>
            </a:r>
            <a:endParaRPr lang="en-US" dirty="0">
              <a:solidFill>
                <a:schemeClr val="tx1"/>
              </a:solidFill>
            </a:endParaRPr>
          </a:p>
        </p:txBody>
      </p:sp>
      <p:pic>
        <p:nvPicPr>
          <p:cNvPr id="4" name="Picture 3"/>
          <p:cNvPicPr/>
          <p:nvPr/>
        </p:nvPicPr>
        <p:blipFill>
          <a:blip r:embed="rId2"/>
          <a:stretch>
            <a:fillRect/>
          </a:stretch>
        </p:blipFill>
        <p:spPr>
          <a:xfrm>
            <a:off x="2032000" y="1515745"/>
            <a:ext cx="4945380" cy="2901950"/>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393794" y="976930"/>
            <a:ext cx="4445400" cy="174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lt2"/>
                </a:solidFill>
              </a:rPr>
              <a:t>         </a:t>
            </a:r>
            <a:endParaRPr dirty="0">
              <a:solidFill>
                <a:schemeClr val="lt2"/>
              </a:solidFill>
            </a:endParaRPr>
          </a:p>
          <a:p>
            <a:pPr marL="0" lvl="0" indent="0" algn="l" rtl="0">
              <a:spcBef>
                <a:spcPts val="0"/>
              </a:spcBef>
              <a:spcAft>
                <a:spcPts val="0"/>
              </a:spcAft>
              <a:buNone/>
            </a:pPr>
            <a:r>
              <a:rPr lang="en-GB" dirty="0">
                <a:solidFill>
                  <a:schemeClr val="lt2"/>
                </a:solidFill>
              </a:rPr>
              <a:t>introduction</a:t>
            </a:r>
            <a:endParaRPr lang="en-GB" dirty="0"/>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a:t>i</a:t>
            </a: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GB">
                <a:solidFill>
                  <a:schemeClr val="lt2"/>
                </a:solidFill>
                <a:latin typeface="Bebas Neue" panose="020B0606020202050201"/>
                <a:ea typeface="Bebas Neue" panose="020B0606020202050201"/>
                <a:cs typeface="Bebas Neue" panose="020B0606020202050201"/>
                <a:sym typeface="Bebas Neue" panose="020B0606020202050201"/>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 Box 107"/>
          <p:cNvSpPr txBox="1"/>
          <p:nvPr/>
        </p:nvSpPr>
        <p:spPr>
          <a:xfrm>
            <a:off x="1120775" y="717868"/>
            <a:ext cx="5080000" cy="306705"/>
          </a:xfrm>
          <a:prstGeom prst="rect">
            <a:avLst/>
          </a:prstGeom>
          <a:noFill/>
          <a:ln w="9525">
            <a:noFill/>
          </a:ln>
        </p:spPr>
        <p:txBody>
          <a:bodyPr>
            <a:spAutoFit/>
          </a:bodyPr>
          <a:lstStyle/>
          <a:p>
            <a:pPr marL="228600" indent="-228600"/>
            <a:r>
              <a:rPr lang="en-US" i="1" dirty="0">
                <a:solidFill>
                  <a:schemeClr val="tx1"/>
                </a:solidFill>
                <a:latin typeface="Times New Roman" panose="02020603050405020304" pitchFamily="18" charset="0"/>
                <a:cs typeface="Times New Roman" panose="02020603050405020304" pitchFamily="18" charset="0"/>
              </a:rPr>
              <a:t>ii. Design Class</a:t>
            </a:r>
            <a:endParaRPr lang="en-US" dirty="0">
              <a:solidFill>
                <a:schemeClr val="tx1"/>
              </a:solidFill>
            </a:endParaRPr>
          </a:p>
        </p:txBody>
      </p:sp>
      <p:pic>
        <p:nvPicPr>
          <p:cNvPr id="4" name="Picture 3"/>
          <p:cNvPicPr/>
          <p:nvPr/>
        </p:nvPicPr>
        <p:blipFill>
          <a:blip r:embed="rId2"/>
          <a:stretch>
            <a:fillRect/>
          </a:stretch>
        </p:blipFill>
        <p:spPr>
          <a:xfrm>
            <a:off x="2099310" y="1387793"/>
            <a:ext cx="4945380" cy="2621280"/>
          </a:xfrm>
          <a:prstGeom prst="rect">
            <a:avLst/>
          </a:prstGeom>
          <a:noFill/>
          <a:ln w="9525">
            <a:noFill/>
          </a:ln>
        </p:spPr>
      </p:pic>
      <p:sp>
        <p:nvSpPr>
          <p:cNvPr id="109" name="Text Box 108"/>
          <p:cNvSpPr txBox="1"/>
          <p:nvPr/>
        </p:nvSpPr>
        <p:spPr>
          <a:xfrm>
            <a:off x="2032000" y="3774758"/>
            <a:ext cx="5080000" cy="521970"/>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Box 108"/>
          <p:cNvSpPr txBox="1"/>
          <p:nvPr/>
        </p:nvSpPr>
        <p:spPr>
          <a:xfrm>
            <a:off x="1082675" y="661988"/>
            <a:ext cx="5080000" cy="337185"/>
          </a:xfrm>
          <a:prstGeom prst="rect">
            <a:avLst/>
          </a:prstGeom>
          <a:noFill/>
          <a:ln w="9525">
            <a:noFill/>
          </a:ln>
        </p:spPr>
        <p:txBody>
          <a:bodyPr>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4.2.5. </a:t>
            </a:r>
            <a:r>
              <a:rPr lang="en-US" i="1" dirty="0">
                <a:solidFill>
                  <a:schemeClr val="tx1"/>
                </a:solidFill>
                <a:latin typeface="Times New Roman" panose="02020603050405020304" pitchFamily="18" charset="0"/>
                <a:cs typeface="Times New Roman" panose="02020603050405020304" pitchFamily="18" charset="0"/>
              </a:rPr>
              <a:t>Final Design Class Diagram</a:t>
            </a:r>
            <a:endParaRPr lang="en-US" dirty="0">
              <a:solidFill>
                <a:schemeClr val="tx1"/>
              </a:solidFill>
            </a:endParaRPr>
          </a:p>
        </p:txBody>
      </p:sp>
      <p:pic>
        <p:nvPicPr>
          <p:cNvPr id="4" name="Picture 3"/>
          <p:cNvPicPr/>
          <p:nvPr/>
        </p:nvPicPr>
        <p:blipFill>
          <a:blip r:embed="rId2"/>
          <a:stretch>
            <a:fillRect/>
          </a:stretch>
        </p:blipFill>
        <p:spPr>
          <a:xfrm>
            <a:off x="1807210" y="1212215"/>
            <a:ext cx="5393690" cy="3072765"/>
          </a:xfrm>
          <a:prstGeom prst="rect">
            <a:avLst/>
          </a:prstGeom>
          <a:noFill/>
          <a:ln w="9525">
            <a:noFill/>
          </a:ln>
        </p:spPr>
      </p:pic>
      <p:sp>
        <p:nvSpPr>
          <p:cNvPr id="110" name="Text Box 109"/>
          <p:cNvSpPr txBox="1"/>
          <p:nvPr/>
        </p:nvSpPr>
        <p:spPr>
          <a:xfrm>
            <a:off x="2032000" y="4422458"/>
            <a:ext cx="5080000" cy="521970"/>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393794" y="976930"/>
            <a:ext cx="4445400" cy="3545064"/>
          </a:xfrm>
          <a:prstGeom prst="rect">
            <a:avLst/>
          </a:prstGeom>
        </p:spPr>
        <p:txBody>
          <a:bodyPr spcFirstLastPara="1" wrap="square" lIns="91425" tIns="91425" rIns="91425" bIns="91425" anchor="ctr" anchorCtr="0">
            <a:noAutofit/>
          </a:bodyPr>
          <a:lstStyle/>
          <a:p>
            <a:r>
              <a:rPr lang="en-GB" sz="2800" dirty="0">
                <a:solidFill>
                  <a:schemeClr val="lt2"/>
                </a:solidFill>
              </a:rPr>
              <a:t>  </a:t>
            </a:r>
            <a:r>
              <a:rPr lang="en-GB" sz="6000" dirty="0">
                <a:solidFill>
                  <a:schemeClr val="lt2"/>
                </a:solidFill>
              </a:rPr>
              <a:t>       </a:t>
            </a:r>
            <a:r>
              <a:rPr lang="en-US" altLang="en-GB" sz="6000" dirty="0">
                <a:solidFill>
                  <a:schemeClr val="lt2"/>
                </a:solidFill>
              </a:rPr>
              <a:t>system requirements implementation</a:t>
            </a:r>
            <a:br>
              <a:rPr lang="en-US" sz="1800" b="1" i="0" u="none" strike="noStrike" dirty="0">
                <a:solidFill>
                  <a:srgbClr val="000000"/>
                </a:solidFill>
                <a:effectLst/>
                <a:latin typeface="Times New Roman" panose="02020603050405020304" pitchFamily="18" charset="0"/>
              </a:rPr>
            </a:br>
            <a:endParaRPr dirty="0">
              <a:solidFill>
                <a:schemeClr val="lt2"/>
              </a:solidFill>
            </a:endParaRPr>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dirty="0"/>
              <a:t>v</a:t>
            </a: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GB">
                <a:solidFill>
                  <a:schemeClr val="lt2"/>
                </a:solidFill>
                <a:latin typeface="Bebas Neue" panose="020B0606020202050201"/>
                <a:ea typeface="Bebas Neue" panose="020B0606020202050201"/>
                <a:cs typeface="Bebas Neue" panose="020B0606020202050201"/>
                <a:sym typeface="Bebas Neue" panose="020B0606020202050201"/>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 Box 109"/>
          <p:cNvSpPr txBox="1"/>
          <p:nvPr/>
        </p:nvSpPr>
        <p:spPr>
          <a:xfrm>
            <a:off x="961390" y="610553"/>
            <a:ext cx="5080000" cy="337185"/>
          </a:xfrm>
          <a:prstGeom prst="rect">
            <a:avLst/>
          </a:prstGeom>
          <a:noFill/>
          <a:ln w="9525">
            <a:noFill/>
          </a:ln>
        </p:spPr>
        <p:txBody>
          <a:bodyPr>
            <a:spAutoFit/>
          </a:bodyPr>
          <a:lstStyle/>
          <a:p>
            <a:pPr marL="228600" indent="-228600"/>
            <a:r>
              <a:rPr lang="en-US" sz="1600" b="1" dirty="0">
                <a:solidFill>
                  <a:schemeClr val="tx1"/>
                </a:solidFill>
                <a:latin typeface="Times New Roman" panose="02020603050405020304" pitchFamily="18" charset="0"/>
                <a:cs typeface="Times New Roman" panose="02020603050405020304" pitchFamily="18" charset="0"/>
              </a:rPr>
              <a:t>5.1 </a:t>
            </a:r>
            <a:r>
              <a:rPr lang="en-US" b="1" dirty="0">
                <a:solidFill>
                  <a:schemeClr val="tx1"/>
                </a:solidFill>
                <a:latin typeface="Times New Roman" panose="02020603050405020304" pitchFamily="18" charset="0"/>
                <a:cs typeface="Times New Roman" panose="02020603050405020304" pitchFamily="18" charset="0"/>
              </a:rPr>
              <a:t>Design Class for Sub System </a:t>
            </a:r>
            <a:endParaRPr lang="en-US" dirty="0">
              <a:solidFill>
                <a:schemeClr val="tx1"/>
              </a:solidFill>
            </a:endParaRPr>
          </a:p>
        </p:txBody>
      </p:sp>
      <p:pic>
        <p:nvPicPr>
          <p:cNvPr id="4" name="Picture 3"/>
          <p:cNvPicPr/>
          <p:nvPr/>
        </p:nvPicPr>
        <p:blipFill>
          <a:blip r:embed="rId2"/>
          <a:stretch>
            <a:fillRect/>
          </a:stretch>
        </p:blipFill>
        <p:spPr>
          <a:xfrm>
            <a:off x="2032000" y="1024255"/>
            <a:ext cx="5253355" cy="3487420"/>
          </a:xfrm>
          <a:prstGeom prst="rect">
            <a:avLst/>
          </a:prstGeom>
          <a:noFill/>
          <a:ln w="9525">
            <a:noFill/>
          </a:ln>
        </p:spPr>
      </p:pic>
      <p:sp>
        <p:nvSpPr>
          <p:cNvPr id="111" name="Text Box 110"/>
          <p:cNvSpPr txBox="1"/>
          <p:nvPr/>
        </p:nvSpPr>
        <p:spPr>
          <a:xfrm>
            <a:off x="2032000" y="4852988"/>
            <a:ext cx="5080000" cy="521970"/>
          </a:xfrm>
          <a:prstGeom prst="rect">
            <a:avLst/>
          </a:prstGeom>
          <a:noFill/>
          <a:ln w="9525">
            <a:noFill/>
          </a:ln>
        </p:spPr>
        <p:txBody>
          <a:bodyPr>
            <a:spAutoFit/>
          </a:bodyPr>
          <a:lstStyle/>
          <a:p>
            <a:pPr marL="0" indent="0" algn="ctr"/>
            <a:endParaRPr lang="en-US">
              <a:latin typeface="CG Times (W1)" charset="0"/>
              <a:cs typeface="Times New Roman" panose="02020603050405020304" pitchFamily="18" charset="0"/>
            </a:endParaRPr>
          </a:p>
          <a:p>
            <a:pPr marL="0" indent="0" algn="ctr"/>
            <a:r>
              <a:rPr lang="en-US">
                <a:latin typeface="CG Times (W1)" charset="0"/>
                <a:cs typeface="Times New Roman" panose="02020603050405020304" pitchFamily="18" charset="0"/>
              </a:rPr>
              <a:t> </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Box 108"/>
          <p:cNvSpPr txBox="1"/>
          <p:nvPr/>
        </p:nvSpPr>
        <p:spPr>
          <a:xfrm>
            <a:off x="1082675" y="661988"/>
            <a:ext cx="5080000" cy="337185"/>
          </a:xfrm>
          <a:prstGeom prst="rect">
            <a:avLst/>
          </a:prstGeom>
          <a:noFill/>
          <a:ln w="9525">
            <a:noFill/>
          </a:ln>
        </p:spPr>
        <p:txBody>
          <a:bodyPr>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4.3.1. UI Design</a:t>
            </a:r>
            <a:endParaRPr lang="en-US" dirty="0">
              <a:solidFill>
                <a:schemeClr val="tx1"/>
              </a:solidFill>
            </a:endParaRPr>
          </a:p>
        </p:txBody>
      </p:sp>
      <p:sp>
        <p:nvSpPr>
          <p:cNvPr id="110" name="Text Box 109"/>
          <p:cNvSpPr txBox="1"/>
          <p:nvPr/>
        </p:nvSpPr>
        <p:spPr>
          <a:xfrm>
            <a:off x="2032000" y="4422458"/>
            <a:ext cx="5080000" cy="521970"/>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endParaRPr lang="en-US"/>
          </a:p>
        </p:txBody>
      </p:sp>
      <p:pic>
        <p:nvPicPr>
          <p:cNvPr id="2" name="Picture 1">
            <a:extLst>
              <a:ext uri="{FF2B5EF4-FFF2-40B4-BE49-F238E27FC236}">
                <a16:creationId xmlns:a16="http://schemas.microsoft.com/office/drawing/2014/main" id="{EAE34E7E-B947-DF81-5A63-11326F8711C6}"/>
              </a:ext>
            </a:extLst>
          </p:cNvPr>
          <p:cNvPicPr>
            <a:picLocks noChangeAspect="1"/>
          </p:cNvPicPr>
          <p:nvPr/>
        </p:nvPicPr>
        <p:blipFill>
          <a:blip r:embed="rId2"/>
          <a:stretch>
            <a:fillRect/>
          </a:stretch>
        </p:blipFill>
        <p:spPr>
          <a:xfrm>
            <a:off x="2603500" y="999173"/>
            <a:ext cx="1903186" cy="3423285"/>
          </a:xfrm>
          <a:prstGeom prst="rect">
            <a:avLst/>
          </a:prstGeom>
        </p:spPr>
      </p:pic>
    </p:spTree>
    <p:extLst>
      <p:ext uri="{BB962C8B-B14F-4D97-AF65-F5344CB8AC3E}">
        <p14:creationId xmlns:p14="http://schemas.microsoft.com/office/powerpoint/2010/main" val="26696638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Box 108"/>
          <p:cNvSpPr txBox="1"/>
          <p:nvPr/>
        </p:nvSpPr>
        <p:spPr>
          <a:xfrm>
            <a:off x="1082675" y="661988"/>
            <a:ext cx="5080000" cy="337185"/>
          </a:xfrm>
          <a:prstGeom prst="rect">
            <a:avLst/>
          </a:prstGeom>
          <a:noFill/>
          <a:ln w="9525">
            <a:noFill/>
          </a:ln>
        </p:spPr>
        <p:txBody>
          <a:bodyPr>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4.3.1. UI Design</a:t>
            </a:r>
            <a:endParaRPr lang="en-US" dirty="0">
              <a:solidFill>
                <a:schemeClr val="tx1"/>
              </a:solidFill>
            </a:endParaRPr>
          </a:p>
        </p:txBody>
      </p:sp>
      <p:sp>
        <p:nvSpPr>
          <p:cNvPr id="110" name="Text Box 109"/>
          <p:cNvSpPr txBox="1"/>
          <p:nvPr/>
        </p:nvSpPr>
        <p:spPr>
          <a:xfrm>
            <a:off x="2032000" y="4422458"/>
            <a:ext cx="5080000" cy="521970"/>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endParaRPr lang="en-US"/>
          </a:p>
        </p:txBody>
      </p:sp>
      <p:pic>
        <p:nvPicPr>
          <p:cNvPr id="3" name="Picture 2">
            <a:extLst>
              <a:ext uri="{FF2B5EF4-FFF2-40B4-BE49-F238E27FC236}">
                <a16:creationId xmlns:a16="http://schemas.microsoft.com/office/drawing/2014/main" id="{A1069C08-0371-90A2-FAB6-B06194CF4591}"/>
              </a:ext>
            </a:extLst>
          </p:cNvPr>
          <p:cNvPicPr>
            <a:picLocks noChangeAspect="1"/>
          </p:cNvPicPr>
          <p:nvPr/>
        </p:nvPicPr>
        <p:blipFill>
          <a:blip r:embed="rId2"/>
          <a:stretch>
            <a:fillRect/>
          </a:stretch>
        </p:blipFill>
        <p:spPr>
          <a:xfrm>
            <a:off x="2967135" y="1077569"/>
            <a:ext cx="1883978" cy="3344889"/>
          </a:xfrm>
          <a:prstGeom prst="rect">
            <a:avLst/>
          </a:prstGeom>
        </p:spPr>
      </p:pic>
    </p:spTree>
    <p:extLst>
      <p:ext uri="{BB962C8B-B14F-4D97-AF65-F5344CB8AC3E}">
        <p14:creationId xmlns:p14="http://schemas.microsoft.com/office/powerpoint/2010/main" val="1142119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Box 108"/>
          <p:cNvSpPr txBox="1"/>
          <p:nvPr/>
        </p:nvSpPr>
        <p:spPr>
          <a:xfrm>
            <a:off x="1082675" y="661988"/>
            <a:ext cx="5080000" cy="337185"/>
          </a:xfrm>
          <a:prstGeom prst="rect">
            <a:avLst/>
          </a:prstGeom>
          <a:noFill/>
          <a:ln w="9525">
            <a:noFill/>
          </a:ln>
        </p:spPr>
        <p:txBody>
          <a:bodyPr>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4.3.1. UI Design</a:t>
            </a:r>
            <a:endParaRPr lang="en-US" dirty="0">
              <a:solidFill>
                <a:schemeClr val="tx1"/>
              </a:solidFill>
            </a:endParaRPr>
          </a:p>
        </p:txBody>
      </p:sp>
      <p:sp>
        <p:nvSpPr>
          <p:cNvPr id="110" name="Text Box 109"/>
          <p:cNvSpPr txBox="1"/>
          <p:nvPr/>
        </p:nvSpPr>
        <p:spPr>
          <a:xfrm>
            <a:off x="2032000" y="4422458"/>
            <a:ext cx="5080000" cy="521970"/>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endParaRPr lang="en-US"/>
          </a:p>
        </p:txBody>
      </p:sp>
      <p:pic>
        <p:nvPicPr>
          <p:cNvPr id="2" name="Picture 1">
            <a:extLst>
              <a:ext uri="{FF2B5EF4-FFF2-40B4-BE49-F238E27FC236}">
                <a16:creationId xmlns:a16="http://schemas.microsoft.com/office/drawing/2014/main" id="{2FFEB793-206C-454E-D568-A91DC6E631F2}"/>
              </a:ext>
            </a:extLst>
          </p:cNvPr>
          <p:cNvPicPr>
            <a:picLocks noChangeAspect="1"/>
          </p:cNvPicPr>
          <p:nvPr/>
        </p:nvPicPr>
        <p:blipFill>
          <a:blip r:embed="rId2"/>
          <a:stretch>
            <a:fillRect/>
          </a:stretch>
        </p:blipFill>
        <p:spPr>
          <a:xfrm>
            <a:off x="2547257" y="999173"/>
            <a:ext cx="1931437" cy="3574127"/>
          </a:xfrm>
          <a:prstGeom prst="rect">
            <a:avLst/>
          </a:prstGeom>
        </p:spPr>
      </p:pic>
    </p:spTree>
    <p:extLst>
      <p:ext uri="{BB962C8B-B14F-4D97-AF65-F5344CB8AC3E}">
        <p14:creationId xmlns:p14="http://schemas.microsoft.com/office/powerpoint/2010/main" val="2939344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Box 108"/>
          <p:cNvSpPr txBox="1"/>
          <p:nvPr/>
        </p:nvSpPr>
        <p:spPr>
          <a:xfrm>
            <a:off x="1082675" y="661988"/>
            <a:ext cx="5080000" cy="337185"/>
          </a:xfrm>
          <a:prstGeom prst="rect">
            <a:avLst/>
          </a:prstGeom>
          <a:noFill/>
          <a:ln w="9525">
            <a:noFill/>
          </a:ln>
        </p:spPr>
        <p:txBody>
          <a:bodyPr>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4.3.1. UI Design</a:t>
            </a:r>
            <a:endParaRPr lang="en-US" dirty="0">
              <a:solidFill>
                <a:schemeClr val="tx1"/>
              </a:solidFill>
            </a:endParaRPr>
          </a:p>
        </p:txBody>
      </p:sp>
      <p:sp>
        <p:nvSpPr>
          <p:cNvPr id="110" name="Text Box 109"/>
          <p:cNvSpPr txBox="1"/>
          <p:nvPr/>
        </p:nvSpPr>
        <p:spPr>
          <a:xfrm>
            <a:off x="2032000" y="4422458"/>
            <a:ext cx="5080000" cy="521970"/>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endParaRPr lang="en-US"/>
          </a:p>
        </p:txBody>
      </p:sp>
      <p:pic>
        <p:nvPicPr>
          <p:cNvPr id="3" name="Picture 2">
            <a:extLst>
              <a:ext uri="{FF2B5EF4-FFF2-40B4-BE49-F238E27FC236}">
                <a16:creationId xmlns:a16="http://schemas.microsoft.com/office/drawing/2014/main" id="{16EBF0ED-61A6-D539-A49E-9A0CF7A93C85}"/>
              </a:ext>
            </a:extLst>
          </p:cNvPr>
          <p:cNvPicPr>
            <a:picLocks noChangeAspect="1"/>
          </p:cNvPicPr>
          <p:nvPr/>
        </p:nvPicPr>
        <p:blipFill>
          <a:blip r:embed="rId2"/>
          <a:stretch>
            <a:fillRect/>
          </a:stretch>
        </p:blipFill>
        <p:spPr>
          <a:xfrm>
            <a:off x="3013787" y="999173"/>
            <a:ext cx="1791477" cy="3495589"/>
          </a:xfrm>
          <a:prstGeom prst="rect">
            <a:avLst/>
          </a:prstGeom>
        </p:spPr>
      </p:pic>
    </p:spTree>
    <p:extLst>
      <p:ext uri="{BB962C8B-B14F-4D97-AF65-F5344CB8AC3E}">
        <p14:creationId xmlns:p14="http://schemas.microsoft.com/office/powerpoint/2010/main" val="33572966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Box 108"/>
          <p:cNvSpPr txBox="1"/>
          <p:nvPr/>
        </p:nvSpPr>
        <p:spPr>
          <a:xfrm>
            <a:off x="1082675" y="661988"/>
            <a:ext cx="5080000" cy="337185"/>
          </a:xfrm>
          <a:prstGeom prst="rect">
            <a:avLst/>
          </a:prstGeom>
          <a:noFill/>
          <a:ln w="9525">
            <a:noFill/>
          </a:ln>
        </p:spPr>
        <p:txBody>
          <a:bodyPr>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4.3.2. Database Design</a:t>
            </a:r>
            <a:endParaRPr lang="en-US" dirty="0">
              <a:solidFill>
                <a:schemeClr val="tx1"/>
              </a:solidFill>
            </a:endParaRPr>
          </a:p>
        </p:txBody>
      </p:sp>
      <p:sp>
        <p:nvSpPr>
          <p:cNvPr id="110" name="Text Box 109"/>
          <p:cNvSpPr txBox="1"/>
          <p:nvPr/>
        </p:nvSpPr>
        <p:spPr>
          <a:xfrm>
            <a:off x="2032000" y="4422458"/>
            <a:ext cx="5080000" cy="521970"/>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endParaRPr lang="en-US"/>
          </a:p>
        </p:txBody>
      </p:sp>
      <p:pic>
        <p:nvPicPr>
          <p:cNvPr id="2" name="Picture 1">
            <a:extLst>
              <a:ext uri="{FF2B5EF4-FFF2-40B4-BE49-F238E27FC236}">
                <a16:creationId xmlns:a16="http://schemas.microsoft.com/office/drawing/2014/main" id="{AC1ED2A2-49B9-7796-5E4B-303CF22C0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8191" y="973059"/>
            <a:ext cx="5702286" cy="3448128"/>
          </a:xfrm>
          <a:prstGeom prst="rect">
            <a:avLst/>
          </a:prstGeom>
        </p:spPr>
      </p:pic>
    </p:spTree>
    <p:extLst>
      <p:ext uri="{BB962C8B-B14F-4D97-AF65-F5344CB8AC3E}">
        <p14:creationId xmlns:p14="http://schemas.microsoft.com/office/powerpoint/2010/main" val="20719458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Box 108"/>
          <p:cNvSpPr txBox="1"/>
          <p:nvPr/>
        </p:nvSpPr>
        <p:spPr>
          <a:xfrm>
            <a:off x="1082675" y="661988"/>
            <a:ext cx="5080000" cy="337185"/>
          </a:xfrm>
          <a:prstGeom prst="rect">
            <a:avLst/>
          </a:prstGeom>
          <a:noFill/>
          <a:ln w="9525">
            <a:noFill/>
          </a:ln>
        </p:spPr>
        <p:txBody>
          <a:bodyPr>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4.3.2. SQL Code</a:t>
            </a:r>
            <a:endParaRPr lang="en-US" dirty="0">
              <a:solidFill>
                <a:schemeClr val="tx1"/>
              </a:solidFill>
            </a:endParaRPr>
          </a:p>
        </p:txBody>
      </p:sp>
      <p:sp>
        <p:nvSpPr>
          <p:cNvPr id="110" name="Text Box 109"/>
          <p:cNvSpPr txBox="1"/>
          <p:nvPr/>
        </p:nvSpPr>
        <p:spPr>
          <a:xfrm>
            <a:off x="2032000" y="4422458"/>
            <a:ext cx="5080000" cy="521970"/>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endParaRPr lang="en-US"/>
          </a:p>
        </p:txBody>
      </p:sp>
      <p:pic>
        <p:nvPicPr>
          <p:cNvPr id="13" name="Picture 12">
            <a:extLst>
              <a:ext uri="{FF2B5EF4-FFF2-40B4-BE49-F238E27FC236}">
                <a16:creationId xmlns:a16="http://schemas.microsoft.com/office/drawing/2014/main" id="{9111980F-2012-5072-79C3-B840280AE944}"/>
              </a:ext>
            </a:extLst>
          </p:cNvPr>
          <p:cNvPicPr>
            <a:picLocks noChangeAspect="1"/>
          </p:cNvPicPr>
          <p:nvPr/>
        </p:nvPicPr>
        <p:blipFill>
          <a:blip r:embed="rId2"/>
          <a:stretch>
            <a:fillRect/>
          </a:stretch>
        </p:blipFill>
        <p:spPr>
          <a:xfrm>
            <a:off x="618849" y="1103158"/>
            <a:ext cx="2330797" cy="3320128"/>
          </a:xfrm>
          <a:prstGeom prst="rect">
            <a:avLst/>
          </a:prstGeom>
        </p:spPr>
      </p:pic>
      <p:pic>
        <p:nvPicPr>
          <p:cNvPr id="14" name="Picture 13">
            <a:extLst>
              <a:ext uri="{FF2B5EF4-FFF2-40B4-BE49-F238E27FC236}">
                <a16:creationId xmlns:a16="http://schemas.microsoft.com/office/drawing/2014/main" id="{D3011127-DEAC-7E07-70C4-E23F51AABE05}"/>
              </a:ext>
            </a:extLst>
          </p:cNvPr>
          <p:cNvPicPr>
            <a:picLocks noChangeAspect="1"/>
          </p:cNvPicPr>
          <p:nvPr/>
        </p:nvPicPr>
        <p:blipFill>
          <a:blip r:embed="rId3"/>
          <a:stretch>
            <a:fillRect/>
          </a:stretch>
        </p:blipFill>
        <p:spPr>
          <a:xfrm>
            <a:off x="3215122" y="1100910"/>
            <a:ext cx="2152008" cy="3251403"/>
          </a:xfrm>
          <a:prstGeom prst="rect">
            <a:avLst/>
          </a:prstGeom>
        </p:spPr>
      </p:pic>
      <p:pic>
        <p:nvPicPr>
          <p:cNvPr id="15" name="Picture 14">
            <a:extLst>
              <a:ext uri="{FF2B5EF4-FFF2-40B4-BE49-F238E27FC236}">
                <a16:creationId xmlns:a16="http://schemas.microsoft.com/office/drawing/2014/main" id="{9B2F22C1-39CC-4592-F113-B28437924BC5}"/>
              </a:ext>
            </a:extLst>
          </p:cNvPr>
          <p:cNvPicPr>
            <a:picLocks noChangeAspect="1"/>
          </p:cNvPicPr>
          <p:nvPr/>
        </p:nvPicPr>
        <p:blipFill>
          <a:blip r:embed="rId4"/>
          <a:stretch>
            <a:fillRect/>
          </a:stretch>
        </p:blipFill>
        <p:spPr>
          <a:xfrm>
            <a:off x="5614936" y="1069318"/>
            <a:ext cx="2192238" cy="3320128"/>
          </a:xfrm>
          <a:prstGeom prst="rect">
            <a:avLst/>
          </a:prstGeom>
        </p:spPr>
      </p:pic>
    </p:spTree>
    <p:extLst>
      <p:ext uri="{BB962C8B-B14F-4D97-AF65-F5344CB8AC3E}">
        <p14:creationId xmlns:p14="http://schemas.microsoft.com/office/powerpoint/2010/main" val="1124686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1052"/>
        <p:cNvGrpSpPr/>
        <p:nvPr/>
      </p:nvGrpSpPr>
      <p:grpSpPr>
        <a:xfrm>
          <a:off x="0" y="0"/>
          <a:ext cx="0" cy="0"/>
          <a:chOff x="0" y="0"/>
          <a:chExt cx="0" cy="0"/>
        </a:xfrm>
      </p:grpSpPr>
      <p:sp>
        <p:nvSpPr>
          <p:cNvPr id="1055" name="Google Shape;1055;p46"/>
          <p:cNvSpPr/>
          <p:nvPr/>
        </p:nvSpPr>
        <p:spPr>
          <a:xfrm>
            <a:off x="1973163" y="27846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6"/>
          <p:cNvSpPr/>
          <p:nvPr/>
        </p:nvSpPr>
        <p:spPr>
          <a:xfrm>
            <a:off x="4951838" y="3871800"/>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6"/>
          <p:cNvSpPr/>
          <p:nvPr/>
        </p:nvSpPr>
        <p:spPr>
          <a:xfrm>
            <a:off x="4323201" y="417548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6"/>
          <p:cNvSpPr/>
          <p:nvPr/>
        </p:nvSpPr>
        <p:spPr>
          <a:xfrm rot="-1685758">
            <a:off x="4253003" y="33044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6"/>
          <p:cNvSpPr/>
          <p:nvPr/>
        </p:nvSpPr>
        <p:spPr>
          <a:xfrm>
            <a:off x="846238" y="25699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gradFill>
            <a:gsLst>
              <a:gs pos="0">
                <a:schemeClr val="accent1"/>
              </a:gs>
              <a:gs pos="100000">
                <a:schemeClr val="lt2"/>
              </a:gs>
            </a:gsLst>
            <a:lin ang="0" scaled="0"/>
          </a:grad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6"/>
          <p:cNvSpPr/>
          <p:nvPr/>
        </p:nvSpPr>
        <p:spPr>
          <a:xfrm rot="-1685758">
            <a:off x="746378" y="234898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6"/>
          <p:cNvSpPr/>
          <p:nvPr/>
        </p:nvSpPr>
        <p:spPr>
          <a:xfrm>
            <a:off x="1203076" y="2863005"/>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6"/>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GB">
                <a:solidFill>
                  <a:schemeClr val="lt2"/>
                </a:solidFill>
                <a:latin typeface="Bebas Neue" panose="020B0606020202050201"/>
                <a:ea typeface="Bebas Neue" panose="020B0606020202050201"/>
                <a:cs typeface="Bebas Neue" panose="020B0606020202050201"/>
                <a:sym typeface="Bebas Neue" panose="020B0606020202050201"/>
              </a:rPr>
              <a:t>Data ANALYSIS</a:t>
            </a:r>
            <a:endParaRPr>
              <a:solidFill>
                <a:schemeClr val="lt2"/>
              </a:solidFill>
            </a:endParaRPr>
          </a:p>
        </p:txBody>
      </p:sp>
      <p:sp>
        <p:nvSpPr>
          <p:cNvPr id="1063" name="Google Shape;1063;p46">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6">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6">
            <a:hlinkClick r:id="rId4"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1066" name="Google Shape;1066;p46">
            <a:hlinkClick r:id="rId5"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1067" name="Google Shape;1067;p46">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1068" name="Google Shape;1068;p46"/>
          <p:cNvGrpSpPr/>
          <p:nvPr/>
        </p:nvGrpSpPr>
        <p:grpSpPr>
          <a:xfrm>
            <a:off x="706038" y="312972"/>
            <a:ext cx="140222" cy="140409"/>
            <a:chOff x="2741000" y="199475"/>
            <a:chExt cx="191953" cy="192210"/>
          </a:xfrm>
        </p:grpSpPr>
        <p:sp>
          <p:nvSpPr>
            <p:cNvPr id="1069" name="Google Shape;1069;p46"/>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6"/>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6"/>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6"/>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6"/>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6"/>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6"/>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6"/>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6"/>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8" name="Google Shape;1078;p46">
            <a:hlinkClick r:id="rId6"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p:cNvSpPr txBox="1"/>
          <p:nvPr/>
        </p:nvSpPr>
        <p:spPr>
          <a:xfrm>
            <a:off x="2490628" y="559848"/>
            <a:ext cx="4572000" cy="768350"/>
          </a:xfrm>
          <a:prstGeom prst="rect">
            <a:avLst/>
          </a:prstGeom>
          <a:noFill/>
        </p:spPr>
        <p:txBody>
          <a:bodyPr wrap="square">
            <a:spAutoFit/>
          </a:bodyPr>
          <a:lstStyle/>
          <a:p>
            <a:r>
              <a:rPr kumimoji="0" lang="en-US" altLang="en-GB" sz="4400" b="0" i="0" u="none" strike="noStrike" kern="0" cap="none" spc="0" normalizeH="0" baseline="0" noProof="0" dirty="0">
                <a:ln>
                  <a:noFill/>
                </a:ln>
                <a:solidFill>
                  <a:srgbClr val="FFB632"/>
                </a:solidFill>
                <a:effectLst/>
                <a:uLnTx/>
                <a:uFillTx/>
                <a:latin typeface="Bebas Neue" panose="020B0606020202050201"/>
                <a:sym typeface="Bebas Neue" panose="020B0606020202050201"/>
              </a:rPr>
              <a:t>executive summary</a:t>
            </a:r>
            <a:r>
              <a:rPr kumimoji="0" lang="en-GB" sz="4400" b="0" i="0" u="none" strike="noStrike" kern="0" cap="none" spc="0" normalizeH="0" baseline="0" noProof="0" dirty="0">
                <a:ln>
                  <a:noFill/>
                </a:ln>
                <a:solidFill>
                  <a:srgbClr val="FFB632"/>
                </a:solidFill>
                <a:effectLst/>
                <a:uLnTx/>
                <a:uFillTx/>
                <a:latin typeface="Bebas Neue" panose="020B0606020202050201"/>
                <a:sym typeface="Bebas Neue" panose="020B0606020202050201"/>
              </a:rPr>
              <a:t> </a:t>
            </a:r>
            <a:endParaRPr lang="en-US" sz="4400" dirty="0"/>
          </a:p>
        </p:txBody>
      </p:sp>
      <p:sp>
        <p:nvSpPr>
          <p:cNvPr id="13" name="TextBox 12"/>
          <p:cNvSpPr txBox="1"/>
          <p:nvPr/>
        </p:nvSpPr>
        <p:spPr>
          <a:xfrm>
            <a:off x="721926" y="1497824"/>
            <a:ext cx="7729460" cy="1814830"/>
          </a:xfrm>
          <a:prstGeom prst="rect">
            <a:avLst/>
          </a:prstGeom>
          <a:noFill/>
        </p:spPr>
        <p:txBody>
          <a:bodyPr wrap="square">
            <a:spAutoFit/>
          </a:bodyPr>
          <a:lstStyle/>
          <a:p>
            <a:r>
              <a:rPr lang="en-US" dirty="0">
                <a:solidFill>
                  <a:schemeClr val="tx1"/>
                </a:solidFill>
              </a:rPr>
              <a:t>The purpose of the system is to provide an information system for a distributor selling electronics devices products to authorized resellers/agents. The system aims to automate various processes such as goods receiving, warehousing, order processing, and delivery to enhance the efficiency and accuracy of the distributor's operations. Additionally, the system provides features for agents to place orders and make payments, and for accountants to generate reports on inventory movement, revenue, and best-selling products. Ultimately, the system aims to improve the distributor's overall business performance and provide a seamless experience for its agents and customers.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 Box 108"/>
          <p:cNvSpPr txBox="1"/>
          <p:nvPr/>
        </p:nvSpPr>
        <p:spPr>
          <a:xfrm>
            <a:off x="1082675" y="661988"/>
            <a:ext cx="5080000" cy="337185"/>
          </a:xfrm>
          <a:prstGeom prst="rect">
            <a:avLst/>
          </a:prstGeom>
          <a:noFill/>
          <a:ln w="9525">
            <a:noFill/>
          </a:ln>
        </p:spPr>
        <p:txBody>
          <a:bodyPr>
            <a:spAutoFit/>
          </a:bodyPr>
          <a:lstStyle/>
          <a:p>
            <a:pPr marL="228600" indent="-228600"/>
            <a:r>
              <a:rPr lang="en-US" sz="1600" b="1" i="1" dirty="0">
                <a:solidFill>
                  <a:schemeClr val="tx1"/>
                </a:solidFill>
                <a:latin typeface="Times New Roman" panose="02020603050405020304" pitchFamily="18" charset="0"/>
                <a:cs typeface="Times New Roman" panose="02020603050405020304" pitchFamily="18" charset="0"/>
              </a:rPr>
              <a:t>4.3.2. SQL Code</a:t>
            </a:r>
            <a:endParaRPr lang="en-US" dirty="0">
              <a:solidFill>
                <a:schemeClr val="tx1"/>
              </a:solidFill>
            </a:endParaRPr>
          </a:p>
        </p:txBody>
      </p:sp>
      <p:sp>
        <p:nvSpPr>
          <p:cNvPr id="110" name="Text Box 109"/>
          <p:cNvSpPr txBox="1"/>
          <p:nvPr/>
        </p:nvSpPr>
        <p:spPr>
          <a:xfrm>
            <a:off x="2032000" y="4422458"/>
            <a:ext cx="5080000" cy="521970"/>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endParaRPr lang="en-US"/>
          </a:p>
        </p:txBody>
      </p:sp>
      <p:pic>
        <p:nvPicPr>
          <p:cNvPr id="2" name="Picture 1">
            <a:extLst>
              <a:ext uri="{FF2B5EF4-FFF2-40B4-BE49-F238E27FC236}">
                <a16:creationId xmlns:a16="http://schemas.microsoft.com/office/drawing/2014/main" id="{09393DC2-8ECA-EEF5-B90A-E114EF1783B2}"/>
              </a:ext>
            </a:extLst>
          </p:cNvPr>
          <p:cNvPicPr>
            <a:picLocks noChangeAspect="1"/>
          </p:cNvPicPr>
          <p:nvPr/>
        </p:nvPicPr>
        <p:blipFill>
          <a:blip r:embed="rId2"/>
          <a:stretch>
            <a:fillRect/>
          </a:stretch>
        </p:blipFill>
        <p:spPr>
          <a:xfrm>
            <a:off x="996251" y="1145934"/>
            <a:ext cx="2071497" cy="3129762"/>
          </a:xfrm>
          <a:prstGeom prst="rect">
            <a:avLst/>
          </a:prstGeom>
        </p:spPr>
      </p:pic>
      <p:pic>
        <p:nvPicPr>
          <p:cNvPr id="3" name="Picture 2">
            <a:extLst>
              <a:ext uri="{FF2B5EF4-FFF2-40B4-BE49-F238E27FC236}">
                <a16:creationId xmlns:a16="http://schemas.microsoft.com/office/drawing/2014/main" id="{B1FFC425-C1C5-2597-F2E9-7EDF7CEBD4AF}"/>
              </a:ext>
            </a:extLst>
          </p:cNvPr>
          <p:cNvPicPr>
            <a:picLocks noChangeAspect="1"/>
          </p:cNvPicPr>
          <p:nvPr/>
        </p:nvPicPr>
        <p:blipFill>
          <a:blip r:embed="rId3"/>
          <a:stretch>
            <a:fillRect/>
          </a:stretch>
        </p:blipFill>
        <p:spPr>
          <a:xfrm>
            <a:off x="3359150" y="1145934"/>
            <a:ext cx="3543300" cy="635000"/>
          </a:xfrm>
          <a:prstGeom prst="rect">
            <a:avLst/>
          </a:prstGeom>
        </p:spPr>
      </p:pic>
    </p:spTree>
    <p:extLst>
      <p:ext uri="{BB962C8B-B14F-4D97-AF65-F5344CB8AC3E}">
        <p14:creationId xmlns:p14="http://schemas.microsoft.com/office/powerpoint/2010/main" val="30218534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65"/>
        <p:cNvGrpSpPr/>
        <p:nvPr/>
      </p:nvGrpSpPr>
      <p:grpSpPr>
        <a:xfrm>
          <a:off x="0" y="0"/>
          <a:ext cx="0" cy="0"/>
          <a:chOff x="0" y="0"/>
          <a:chExt cx="0" cy="0"/>
        </a:xfrm>
      </p:grpSpPr>
      <p:sp>
        <p:nvSpPr>
          <p:cNvPr id="2266" name="Google Shape;2266;p68"/>
          <p:cNvSpPr txBox="1">
            <a:spLocks noGrp="1"/>
          </p:cNvSpPr>
          <p:nvPr>
            <p:ph type="subTitle" idx="1"/>
          </p:nvPr>
        </p:nvSpPr>
        <p:spPr>
          <a:xfrm>
            <a:off x="714300" y="1656375"/>
            <a:ext cx="3361200" cy="1385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Clr>
                <a:schemeClr val="hlink"/>
              </a:buClr>
              <a:buSzPts val="1100"/>
              <a:buFont typeface="Arial" panose="020B0604020202020204"/>
              <a:buNone/>
            </a:pPr>
            <a:r>
              <a:rPr lang="en-GB" sz="2700" dirty="0">
                <a:latin typeface="Bebas Neue" panose="020B0606020202050201"/>
                <a:ea typeface="Bebas Neue" panose="020B0606020202050201"/>
                <a:cs typeface="Bebas Neue" panose="020B0606020202050201"/>
                <a:sym typeface="Bebas Neue" panose="020B0606020202050201"/>
              </a:rPr>
              <a:t>Do you have any </a:t>
            </a:r>
            <a:r>
              <a:rPr lang="en-GB" sz="2700" dirty="0" err="1">
                <a:latin typeface="Bebas Neue" panose="020B0606020202050201"/>
                <a:ea typeface="Bebas Neue" panose="020B0606020202050201"/>
                <a:cs typeface="Bebas Neue" panose="020B0606020202050201"/>
                <a:sym typeface="Bebas Neue" panose="020B0606020202050201"/>
              </a:rPr>
              <a:t>questionS</a:t>
            </a:r>
            <a:endParaRPr sz="2700" dirty="0">
              <a:latin typeface="Bebas Neue" panose="020B0606020202050201"/>
              <a:ea typeface="Bebas Neue" panose="020B0606020202050201"/>
              <a:cs typeface="Bebas Neue" panose="020B0606020202050201"/>
              <a:sym typeface="Bebas Neue" panose="020B0606020202050201"/>
            </a:endParaRPr>
          </a:p>
        </p:txBody>
      </p:sp>
      <p:sp>
        <p:nvSpPr>
          <p:cNvPr id="2267" name="Google Shape;2267;p68"/>
          <p:cNvSpPr txBox="1">
            <a:spLocks noGrp="1"/>
          </p:cNvSpPr>
          <p:nvPr>
            <p:ph type="title"/>
          </p:nvPr>
        </p:nvSpPr>
        <p:spPr>
          <a:xfrm>
            <a:off x="714300" y="490500"/>
            <a:ext cx="2828700" cy="96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THANKS!</a:t>
            </a:r>
          </a:p>
        </p:txBody>
      </p:sp>
      <p:cxnSp>
        <p:nvCxnSpPr>
          <p:cNvPr id="2268" name="Google Shape;2268;p68"/>
          <p:cNvCxnSpPr/>
          <p:nvPr/>
        </p:nvCxnSpPr>
        <p:spPr>
          <a:xfrm>
            <a:off x="778650" y="1627303"/>
            <a:ext cx="3232500" cy="0"/>
          </a:xfrm>
          <a:prstGeom prst="straightConnector1">
            <a:avLst/>
          </a:prstGeom>
          <a:noFill/>
          <a:ln w="9525" cap="flat" cmpd="sng">
            <a:solidFill>
              <a:schemeClr val="dk1"/>
            </a:solidFill>
            <a:prstDash val="solid"/>
            <a:round/>
            <a:headEnd type="none" w="med" len="med"/>
            <a:tailEnd type="none" w="med" len="med"/>
          </a:ln>
        </p:spPr>
      </p:cxnSp>
      <p:sp>
        <p:nvSpPr>
          <p:cNvPr id="2269" name="Google Shape;2269;p68"/>
          <p:cNvSpPr/>
          <p:nvPr/>
        </p:nvSpPr>
        <p:spPr>
          <a:xfrm>
            <a:off x="14988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7142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2283489" y="3070551"/>
            <a:ext cx="518376" cy="518322"/>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8"/>
          <p:cNvSpPr/>
          <p:nvPr/>
        </p:nvSpPr>
        <p:spPr>
          <a:xfrm rot="1685758" flipH="1">
            <a:off x="4833278" y="28287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4" name="Google Shape;2274;p68"/>
          <p:cNvGrpSpPr/>
          <p:nvPr/>
        </p:nvGrpSpPr>
        <p:grpSpPr>
          <a:xfrm>
            <a:off x="5419191" y="718476"/>
            <a:ext cx="3369676" cy="3605166"/>
            <a:chOff x="5419191" y="718476"/>
            <a:chExt cx="3369676" cy="3605166"/>
          </a:xfrm>
        </p:grpSpPr>
        <p:grpSp>
          <p:nvGrpSpPr>
            <p:cNvPr id="2275" name="Google Shape;2275;p68"/>
            <p:cNvGrpSpPr/>
            <p:nvPr/>
          </p:nvGrpSpPr>
          <p:grpSpPr>
            <a:xfrm flipH="1">
              <a:off x="7684431" y="3475491"/>
              <a:ext cx="953591" cy="334099"/>
              <a:chOff x="2271950" y="2722775"/>
              <a:chExt cx="575875" cy="201775"/>
            </a:xfrm>
          </p:grpSpPr>
          <p:sp>
            <p:nvSpPr>
              <p:cNvPr id="2276" name="Google Shape;2276;p6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1" name="Google Shape;2281;p68"/>
            <p:cNvSpPr/>
            <p:nvPr/>
          </p:nvSpPr>
          <p:spPr>
            <a:xfrm>
              <a:off x="6442058" y="3748623"/>
              <a:ext cx="517858" cy="49154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2" name="Google Shape;2282;p68"/>
            <p:cNvGrpSpPr/>
            <p:nvPr/>
          </p:nvGrpSpPr>
          <p:grpSpPr>
            <a:xfrm flipH="1">
              <a:off x="5419191" y="1974291"/>
              <a:ext cx="858975" cy="300968"/>
              <a:chOff x="2271950" y="2722775"/>
              <a:chExt cx="575875" cy="201775"/>
            </a:xfrm>
          </p:grpSpPr>
          <p:sp>
            <p:nvSpPr>
              <p:cNvPr id="2283" name="Google Shape;2283;p68"/>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8" name="Google Shape;2288;p68"/>
            <p:cNvGrpSpPr/>
            <p:nvPr/>
          </p:nvGrpSpPr>
          <p:grpSpPr>
            <a:xfrm>
              <a:off x="7039690" y="2776447"/>
              <a:ext cx="1068760" cy="1547196"/>
              <a:chOff x="-1602050" y="2114015"/>
              <a:chExt cx="1213397" cy="1756580"/>
            </a:xfrm>
          </p:grpSpPr>
          <p:sp>
            <p:nvSpPr>
              <p:cNvPr id="2289" name="Google Shape;2289;p68"/>
              <p:cNvSpPr/>
              <p:nvPr/>
            </p:nvSpPr>
            <p:spPr>
              <a:xfrm>
                <a:off x="-1558850" y="2221743"/>
                <a:ext cx="1102450" cy="1102450"/>
              </a:xfrm>
              <a:custGeom>
                <a:avLst/>
                <a:gdLst/>
                <a:ahLst/>
                <a:cxnLst/>
                <a:rect l="l" t="t" r="r" b="b"/>
                <a:pathLst>
                  <a:path w="30446" h="30446" extrusionOk="0">
                    <a:moveTo>
                      <a:pt x="26455" y="7981"/>
                    </a:moveTo>
                    <a:cubicBezTo>
                      <a:pt x="30446" y="14199"/>
                      <a:pt x="28664" y="22465"/>
                      <a:pt x="22465" y="26455"/>
                    </a:cubicBezTo>
                    <a:cubicBezTo>
                      <a:pt x="16247" y="30445"/>
                      <a:pt x="7982" y="28646"/>
                      <a:pt x="3991" y="22447"/>
                    </a:cubicBezTo>
                    <a:cubicBezTo>
                      <a:pt x="1" y="16247"/>
                      <a:pt x="1800" y="7981"/>
                      <a:pt x="7999" y="3991"/>
                    </a:cubicBezTo>
                    <a:cubicBezTo>
                      <a:pt x="14199" y="1"/>
                      <a:pt x="22465" y="1782"/>
                      <a:pt x="26455" y="7981"/>
                    </a:cubicBezTo>
                    <a:close/>
                  </a:path>
                </a:pathLst>
              </a:cu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805409" y="3226126"/>
                <a:ext cx="163235" cy="217405"/>
              </a:xfrm>
              <a:custGeom>
                <a:avLst/>
                <a:gdLst/>
                <a:ahLst/>
                <a:cxnLst/>
                <a:rect l="l" t="t" r="r" b="b"/>
                <a:pathLst>
                  <a:path w="4508" h="6004" extrusionOk="0">
                    <a:moveTo>
                      <a:pt x="1" y="1016"/>
                    </a:moveTo>
                    <a:lnTo>
                      <a:pt x="2050" y="1"/>
                    </a:lnTo>
                    <a:lnTo>
                      <a:pt x="4508" y="5006"/>
                    </a:lnTo>
                    <a:lnTo>
                      <a:pt x="2477" y="6004"/>
                    </a:ln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780243" y="3350619"/>
                <a:ext cx="382559" cy="519976"/>
              </a:xfrm>
              <a:custGeom>
                <a:avLst/>
                <a:gdLst/>
                <a:ahLst/>
                <a:cxnLst/>
                <a:rect l="l" t="t" r="r" b="b"/>
                <a:pathLst>
                  <a:path w="10565" h="14360" extrusionOk="0">
                    <a:moveTo>
                      <a:pt x="1426" y="1266"/>
                    </a:moveTo>
                    <a:lnTo>
                      <a:pt x="2994" y="500"/>
                    </a:lnTo>
                    <a:cubicBezTo>
                      <a:pt x="3973" y="1"/>
                      <a:pt x="5185" y="410"/>
                      <a:pt x="5666" y="1408"/>
                    </a:cubicBezTo>
                    <a:lnTo>
                      <a:pt x="9977" y="10119"/>
                    </a:lnTo>
                    <a:cubicBezTo>
                      <a:pt x="10565" y="11313"/>
                      <a:pt x="10084" y="12774"/>
                      <a:pt x="8872" y="13361"/>
                    </a:cubicBezTo>
                    <a:lnTo>
                      <a:pt x="8053" y="13771"/>
                    </a:lnTo>
                    <a:cubicBezTo>
                      <a:pt x="6859" y="14359"/>
                      <a:pt x="5398" y="13878"/>
                      <a:pt x="4811" y="12667"/>
                    </a:cubicBezTo>
                    <a:lnTo>
                      <a:pt x="500" y="3956"/>
                    </a:lnTo>
                    <a:cubicBezTo>
                      <a:pt x="1" y="2958"/>
                      <a:pt x="410" y="1747"/>
                      <a:pt x="1426" y="1266"/>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1602050" y="2114015"/>
                <a:ext cx="1213397" cy="1281762"/>
              </a:xfrm>
              <a:custGeom>
                <a:avLst/>
                <a:gdLst/>
                <a:ahLst/>
                <a:cxnLst/>
                <a:rect l="l" t="t" r="r" b="b"/>
                <a:pathLst>
                  <a:path w="33510" h="35398" extrusionOk="0">
                    <a:moveTo>
                      <a:pt x="9282" y="3902"/>
                    </a:moveTo>
                    <a:cubicBezTo>
                      <a:pt x="3492" y="6770"/>
                      <a:pt x="0" y="12827"/>
                      <a:pt x="428" y="19258"/>
                    </a:cubicBezTo>
                    <a:cubicBezTo>
                      <a:pt x="855" y="25707"/>
                      <a:pt x="5113" y="31247"/>
                      <a:pt x="11223" y="33331"/>
                    </a:cubicBezTo>
                    <a:cubicBezTo>
                      <a:pt x="17334" y="35398"/>
                      <a:pt x="24103" y="33581"/>
                      <a:pt x="28343" y="28735"/>
                    </a:cubicBezTo>
                    <a:cubicBezTo>
                      <a:pt x="32600" y="23872"/>
                      <a:pt x="33509" y="16942"/>
                      <a:pt x="30659" y="11152"/>
                    </a:cubicBezTo>
                    <a:cubicBezTo>
                      <a:pt x="26757" y="3243"/>
                      <a:pt x="17191" y="1"/>
                      <a:pt x="9282" y="3902"/>
                    </a:cubicBezTo>
                    <a:close/>
                    <a:moveTo>
                      <a:pt x="21467" y="28593"/>
                    </a:moveTo>
                    <a:cubicBezTo>
                      <a:pt x="17262" y="30677"/>
                      <a:pt x="12221" y="30018"/>
                      <a:pt x="8711" y="26918"/>
                    </a:cubicBezTo>
                    <a:cubicBezTo>
                      <a:pt x="5184" y="23836"/>
                      <a:pt x="3866" y="18937"/>
                      <a:pt x="5380" y="14502"/>
                    </a:cubicBezTo>
                    <a:cubicBezTo>
                      <a:pt x="6877" y="10066"/>
                      <a:pt x="10903" y="6966"/>
                      <a:pt x="15570" y="6663"/>
                    </a:cubicBezTo>
                    <a:cubicBezTo>
                      <a:pt x="20255" y="6360"/>
                      <a:pt x="24655" y="8890"/>
                      <a:pt x="26722" y="13094"/>
                    </a:cubicBezTo>
                    <a:cubicBezTo>
                      <a:pt x="29554" y="18830"/>
                      <a:pt x="27203" y="25760"/>
                      <a:pt x="21467" y="28593"/>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1131163" y="2548148"/>
                <a:ext cx="221316" cy="221279"/>
              </a:xfrm>
              <a:custGeom>
                <a:avLst/>
                <a:gdLst/>
                <a:ahLst/>
                <a:cxnLst/>
                <a:rect l="l" t="t" r="r" b="b"/>
                <a:pathLst>
                  <a:path w="6112" h="6111" fill="none" extrusionOk="0">
                    <a:moveTo>
                      <a:pt x="3047" y="6111"/>
                    </a:moveTo>
                    <a:lnTo>
                      <a:pt x="3047" y="6111"/>
                    </a:lnTo>
                    <a:cubicBezTo>
                      <a:pt x="1372" y="6093"/>
                      <a:pt x="1" y="4739"/>
                      <a:pt x="1" y="3047"/>
                    </a:cubicBezTo>
                    <a:lnTo>
                      <a:pt x="1" y="3047"/>
                    </a:lnTo>
                    <a:cubicBezTo>
                      <a:pt x="1" y="1372"/>
                      <a:pt x="1372" y="1"/>
                      <a:pt x="3047" y="1"/>
                    </a:cubicBezTo>
                    <a:lnTo>
                      <a:pt x="3047" y="1"/>
                    </a:lnTo>
                    <a:cubicBezTo>
                      <a:pt x="4739" y="1"/>
                      <a:pt x="6093" y="1372"/>
                      <a:pt x="6111" y="3047"/>
                    </a:cubicBezTo>
                    <a:lnTo>
                      <a:pt x="6111" y="3047"/>
                    </a:lnTo>
                    <a:cubicBezTo>
                      <a:pt x="6093" y="4739"/>
                      <a:pt x="4739" y="6093"/>
                      <a:pt x="3047" y="611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1259531" y="2811981"/>
                <a:ext cx="476741" cy="120036"/>
              </a:xfrm>
              <a:custGeom>
                <a:avLst/>
                <a:gdLst/>
                <a:ahLst/>
                <a:cxnLst/>
                <a:rect l="l" t="t" r="r" b="b"/>
                <a:pathLst>
                  <a:path w="13166" h="3315" fill="none" extrusionOk="0">
                    <a:moveTo>
                      <a:pt x="13165" y="3314"/>
                    </a:moveTo>
                    <a:cubicBezTo>
                      <a:pt x="13165" y="1479"/>
                      <a:pt x="11687" y="1"/>
                      <a:pt x="9870" y="1"/>
                    </a:cubicBezTo>
                    <a:lnTo>
                      <a:pt x="3314" y="1"/>
                    </a:lnTo>
                    <a:cubicBezTo>
                      <a:pt x="1497" y="1"/>
                      <a:pt x="18" y="1479"/>
                      <a:pt x="1" y="3314"/>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5" name="Google Shape;2295;p68"/>
            <p:cNvSpPr/>
            <p:nvPr/>
          </p:nvSpPr>
          <p:spPr>
            <a:xfrm flipH="1">
              <a:off x="6399344" y="31726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flipH="1">
              <a:off x="7316613" y="1627301"/>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flipH="1">
              <a:off x="5741973" y="283426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flipH="1">
              <a:off x="8681040" y="1077706"/>
              <a:ext cx="107827" cy="107819"/>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flipH="1">
              <a:off x="5778570" y="3572430"/>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8"/>
            <p:cNvSpPr/>
            <p:nvPr/>
          </p:nvSpPr>
          <p:spPr>
            <a:xfrm flipH="1">
              <a:off x="5557224" y="1262628"/>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rot="1685758" flipH="1">
              <a:off x="6889728" y="28447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8"/>
            <p:cNvSpPr/>
            <p:nvPr/>
          </p:nvSpPr>
          <p:spPr>
            <a:xfrm flipH="1">
              <a:off x="7997824" y="2239615"/>
              <a:ext cx="416654" cy="491569"/>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7369100" y="2199275"/>
              <a:ext cx="315325" cy="299300"/>
            </a:xfrm>
            <a:custGeom>
              <a:avLst/>
              <a:gdLst/>
              <a:ahLst/>
              <a:cxnLst/>
              <a:rect l="l" t="t" r="r" b="b"/>
              <a:pathLst>
                <a:path w="12613" h="11972" extrusionOk="0">
                  <a:moveTo>
                    <a:pt x="6823" y="428"/>
                  </a:moveTo>
                  <a:lnTo>
                    <a:pt x="8266" y="3350"/>
                  </a:lnTo>
                  <a:cubicBezTo>
                    <a:pt x="8355" y="3528"/>
                    <a:pt x="8515" y="3653"/>
                    <a:pt x="8711" y="3670"/>
                  </a:cubicBezTo>
                  <a:lnTo>
                    <a:pt x="11936" y="4134"/>
                  </a:lnTo>
                  <a:cubicBezTo>
                    <a:pt x="12417" y="4205"/>
                    <a:pt x="12613" y="4793"/>
                    <a:pt x="12256" y="5131"/>
                  </a:cubicBezTo>
                  <a:lnTo>
                    <a:pt x="9923" y="7411"/>
                  </a:lnTo>
                  <a:cubicBezTo>
                    <a:pt x="9798" y="7536"/>
                    <a:pt x="9727" y="7732"/>
                    <a:pt x="9762" y="7928"/>
                  </a:cubicBezTo>
                  <a:lnTo>
                    <a:pt x="10315" y="11135"/>
                  </a:lnTo>
                  <a:cubicBezTo>
                    <a:pt x="10386" y="11616"/>
                    <a:pt x="9887" y="11972"/>
                    <a:pt x="9477" y="11740"/>
                  </a:cubicBezTo>
                  <a:lnTo>
                    <a:pt x="6574" y="10226"/>
                  </a:lnTo>
                  <a:cubicBezTo>
                    <a:pt x="6395" y="10137"/>
                    <a:pt x="6200" y="10137"/>
                    <a:pt x="6039" y="10226"/>
                  </a:cubicBezTo>
                  <a:lnTo>
                    <a:pt x="3135" y="11740"/>
                  </a:lnTo>
                  <a:cubicBezTo>
                    <a:pt x="2708" y="11972"/>
                    <a:pt x="2209" y="11616"/>
                    <a:pt x="2298" y="11135"/>
                  </a:cubicBezTo>
                  <a:lnTo>
                    <a:pt x="2850" y="7928"/>
                  </a:lnTo>
                  <a:cubicBezTo>
                    <a:pt x="2886" y="7732"/>
                    <a:pt x="2815" y="7536"/>
                    <a:pt x="2672" y="7411"/>
                  </a:cubicBezTo>
                  <a:lnTo>
                    <a:pt x="339" y="5131"/>
                  </a:lnTo>
                  <a:cubicBezTo>
                    <a:pt x="0" y="4793"/>
                    <a:pt x="196" y="4205"/>
                    <a:pt x="659" y="4134"/>
                  </a:cubicBezTo>
                  <a:lnTo>
                    <a:pt x="3901" y="3670"/>
                  </a:lnTo>
                  <a:cubicBezTo>
                    <a:pt x="4080" y="3653"/>
                    <a:pt x="4258" y="3528"/>
                    <a:pt x="4347" y="3350"/>
                  </a:cubicBezTo>
                  <a:lnTo>
                    <a:pt x="5790" y="428"/>
                  </a:lnTo>
                  <a:cubicBezTo>
                    <a:pt x="6004" y="1"/>
                    <a:pt x="6609" y="1"/>
                    <a:pt x="6823" y="428"/>
                  </a:cubicBezTo>
                  <a:close/>
                </a:path>
              </a:pathLst>
            </a:custGeom>
            <a:gradFill>
              <a:gsLst>
                <a:gs pos="0">
                  <a:schemeClr val="accent1"/>
                </a:gs>
                <a:gs pos="100000">
                  <a:schemeClr val="l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flipH="1">
              <a:off x="6539588" y="895263"/>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flipH="1">
              <a:off x="7121719" y="1262631"/>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6" name="Google Shape;2306;p68"/>
            <p:cNvGrpSpPr/>
            <p:nvPr/>
          </p:nvGrpSpPr>
          <p:grpSpPr>
            <a:xfrm>
              <a:off x="5994591" y="1496066"/>
              <a:ext cx="1068791" cy="1338198"/>
              <a:chOff x="3443324" y="1093103"/>
              <a:chExt cx="2097725" cy="2626492"/>
            </a:xfrm>
          </p:grpSpPr>
          <p:sp>
            <p:nvSpPr>
              <p:cNvPr id="2307" name="Google Shape;2307;p68"/>
              <p:cNvSpPr/>
              <p:nvPr/>
            </p:nvSpPr>
            <p:spPr>
              <a:xfrm>
                <a:off x="3640350" y="1827963"/>
                <a:ext cx="1704900" cy="1704900"/>
              </a:xfrm>
              <a:prstGeom prst="ellipse">
                <a:avLst/>
              </a:prstGeom>
              <a:gradFill>
                <a:gsLst>
                  <a:gs pos="0">
                    <a:schemeClr val="dk2"/>
                  </a:gs>
                  <a:gs pos="100000">
                    <a:schemeClr val="lt1"/>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3443324" y="1093103"/>
                <a:ext cx="2097725" cy="2626492"/>
              </a:xfrm>
              <a:custGeom>
                <a:avLst/>
                <a:gdLst/>
                <a:ahLst/>
                <a:cxnLst/>
                <a:rect l="l" t="t" r="r" b="b"/>
                <a:pathLst>
                  <a:path w="15410" h="19294" extrusionOk="0">
                    <a:moveTo>
                      <a:pt x="8569" y="4383"/>
                    </a:moveTo>
                    <a:lnTo>
                      <a:pt x="8569" y="1728"/>
                    </a:lnTo>
                    <a:lnTo>
                      <a:pt x="10885" y="1728"/>
                    </a:lnTo>
                    <a:cubicBezTo>
                      <a:pt x="12043" y="1728"/>
                      <a:pt x="12043" y="0"/>
                      <a:pt x="10885" y="0"/>
                    </a:cubicBezTo>
                    <a:lnTo>
                      <a:pt x="4543" y="0"/>
                    </a:lnTo>
                    <a:cubicBezTo>
                      <a:pt x="3385" y="0"/>
                      <a:pt x="3385" y="1728"/>
                      <a:pt x="4543" y="1728"/>
                    </a:cubicBezTo>
                    <a:lnTo>
                      <a:pt x="6841" y="1728"/>
                    </a:lnTo>
                    <a:lnTo>
                      <a:pt x="6841" y="4383"/>
                    </a:lnTo>
                    <a:cubicBezTo>
                      <a:pt x="2904" y="4828"/>
                      <a:pt x="0" y="8284"/>
                      <a:pt x="232" y="12239"/>
                    </a:cubicBezTo>
                    <a:cubicBezTo>
                      <a:pt x="464" y="16211"/>
                      <a:pt x="3741" y="19293"/>
                      <a:pt x="7714" y="19293"/>
                    </a:cubicBezTo>
                    <a:cubicBezTo>
                      <a:pt x="11687" y="19293"/>
                      <a:pt x="14964" y="16211"/>
                      <a:pt x="15196" y="12239"/>
                    </a:cubicBezTo>
                    <a:cubicBezTo>
                      <a:pt x="15410" y="8284"/>
                      <a:pt x="12524" y="4828"/>
                      <a:pt x="8569" y="4383"/>
                    </a:cubicBezTo>
                    <a:close/>
                    <a:moveTo>
                      <a:pt x="7714" y="17565"/>
                    </a:moveTo>
                    <a:cubicBezTo>
                      <a:pt x="2583" y="17565"/>
                      <a:pt x="0" y="11366"/>
                      <a:pt x="3635" y="7732"/>
                    </a:cubicBezTo>
                    <a:cubicBezTo>
                      <a:pt x="7269" y="4098"/>
                      <a:pt x="13468" y="6681"/>
                      <a:pt x="13468" y="11811"/>
                    </a:cubicBezTo>
                    <a:cubicBezTo>
                      <a:pt x="13468" y="14982"/>
                      <a:pt x="10885" y="17565"/>
                      <a:pt x="7714" y="17565"/>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4345468" y="2562726"/>
                <a:ext cx="666889" cy="235369"/>
              </a:xfrm>
              <a:custGeom>
                <a:avLst/>
                <a:gdLst/>
                <a:ahLst/>
                <a:cxnLst/>
                <a:rect l="l" t="t" r="r" b="b"/>
                <a:pathLst>
                  <a:path w="4899" h="1729" fill="none" extrusionOk="0">
                    <a:moveTo>
                      <a:pt x="3741" y="0"/>
                    </a:moveTo>
                    <a:lnTo>
                      <a:pt x="1158" y="0"/>
                    </a:lnTo>
                    <a:cubicBezTo>
                      <a:pt x="0" y="0"/>
                      <a:pt x="0" y="1728"/>
                      <a:pt x="1158" y="1728"/>
                    </a:cubicBezTo>
                    <a:lnTo>
                      <a:pt x="3741" y="1728"/>
                    </a:lnTo>
                    <a:cubicBezTo>
                      <a:pt x="4899" y="1728"/>
                      <a:pt x="4899" y="0"/>
                      <a:pt x="3741" y="0"/>
                    </a:cubicBezTo>
                    <a:close/>
                  </a:path>
                </a:pathLst>
              </a:custGeom>
              <a:solidFill>
                <a:schemeClr val="dk2"/>
              </a:solidFill>
              <a:ln w="5800"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4370903" y="2215908"/>
                <a:ext cx="243804" cy="588762"/>
              </a:xfrm>
              <a:custGeom>
                <a:avLst/>
                <a:gdLst/>
                <a:ahLst/>
                <a:cxnLst/>
                <a:rect l="l" t="t" r="r" b="b"/>
                <a:pathLst>
                  <a:path w="1791" h="4325" extrusionOk="0">
                    <a:moveTo>
                      <a:pt x="898" y="0"/>
                    </a:moveTo>
                    <a:cubicBezTo>
                      <a:pt x="450" y="0"/>
                      <a:pt x="0" y="303"/>
                      <a:pt x="27" y="909"/>
                    </a:cubicBezTo>
                    <a:lnTo>
                      <a:pt x="27" y="3510"/>
                    </a:lnTo>
                    <a:cubicBezTo>
                      <a:pt x="54" y="4053"/>
                      <a:pt x="472" y="4325"/>
                      <a:pt x="891" y="4325"/>
                    </a:cubicBezTo>
                    <a:cubicBezTo>
                      <a:pt x="1310" y="4325"/>
                      <a:pt x="1728" y="4053"/>
                      <a:pt x="1755" y="3510"/>
                    </a:cubicBezTo>
                    <a:lnTo>
                      <a:pt x="1755" y="909"/>
                    </a:lnTo>
                    <a:cubicBezTo>
                      <a:pt x="1791" y="303"/>
                      <a:pt x="1345" y="0"/>
                      <a:pt x="898" y="0"/>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1" name="Google Shape;2311;p68"/>
            <p:cNvSpPr/>
            <p:nvPr/>
          </p:nvSpPr>
          <p:spPr>
            <a:xfrm rot="7198898">
              <a:off x="7705699" y="847506"/>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8"/>
            <p:cNvSpPr/>
            <p:nvPr/>
          </p:nvSpPr>
          <p:spPr>
            <a:xfrm rot="7201932">
              <a:off x="8143687" y="1509265"/>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68"/>
          <p:cNvSpPr/>
          <p:nvPr/>
        </p:nvSpPr>
        <p:spPr>
          <a:xfrm>
            <a:off x="3930312" y="99685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8"/>
          <p:cNvSpPr/>
          <p:nvPr/>
        </p:nvSpPr>
        <p:spPr>
          <a:xfrm flipH="1">
            <a:off x="4841319" y="1430843"/>
            <a:ext cx="140247" cy="141086"/>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5" name="Google Shape;2315;p68"/>
          <p:cNvGrpSpPr/>
          <p:nvPr/>
        </p:nvGrpSpPr>
        <p:grpSpPr>
          <a:xfrm>
            <a:off x="813164" y="3170465"/>
            <a:ext cx="320617" cy="320697"/>
            <a:chOff x="1379798" y="1723250"/>
            <a:chExt cx="397887" cy="397887"/>
          </a:xfrm>
        </p:grpSpPr>
        <p:sp>
          <p:nvSpPr>
            <p:cNvPr id="2316" name="Google Shape;2316;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68"/>
          <p:cNvGrpSpPr/>
          <p:nvPr/>
        </p:nvGrpSpPr>
        <p:grpSpPr>
          <a:xfrm>
            <a:off x="1597778" y="3170465"/>
            <a:ext cx="320634" cy="320697"/>
            <a:chOff x="266768" y="1721375"/>
            <a:chExt cx="397907" cy="397887"/>
          </a:xfrm>
        </p:grpSpPr>
        <p:sp>
          <p:nvSpPr>
            <p:cNvPr id="2321" name="Google Shape;2321;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3" name="Google Shape;2323;p68"/>
          <p:cNvGrpSpPr/>
          <p:nvPr/>
        </p:nvGrpSpPr>
        <p:grpSpPr>
          <a:xfrm>
            <a:off x="2382396" y="3170465"/>
            <a:ext cx="320600" cy="320697"/>
            <a:chOff x="864491" y="1723250"/>
            <a:chExt cx="397866" cy="397887"/>
          </a:xfrm>
        </p:grpSpPr>
        <p:sp>
          <p:nvSpPr>
            <p:cNvPr id="2324" name="Google Shape;2324;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7" name="Google Shape;2327;p68"/>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GB">
                <a:solidFill>
                  <a:schemeClr val="lt2"/>
                </a:solidFill>
                <a:latin typeface="Bebas Neue" panose="020B0606020202050201"/>
                <a:ea typeface="Bebas Neue" panose="020B0606020202050201"/>
                <a:cs typeface="Bebas Neue" panose="020B0606020202050201"/>
                <a:sym typeface="Bebas Neue" panose="020B0606020202050201"/>
              </a:rPr>
              <a:t>Data ANALYSIS</a:t>
            </a:r>
            <a:endParaRPr>
              <a:solidFill>
                <a:schemeClr val="lt2"/>
              </a:solidFill>
            </a:endParaRPr>
          </a:p>
        </p:txBody>
      </p:sp>
      <p:sp>
        <p:nvSpPr>
          <p:cNvPr id="2328" name="Google Shape;2328;p68">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8">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8">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2331" name="Google Shape;2331;p68">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2332" name="Google Shape;2332;p68">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2333" name="Google Shape;2333;p68"/>
          <p:cNvGrpSpPr/>
          <p:nvPr/>
        </p:nvGrpSpPr>
        <p:grpSpPr>
          <a:xfrm>
            <a:off x="706038" y="312972"/>
            <a:ext cx="140222" cy="140409"/>
            <a:chOff x="2741000" y="199475"/>
            <a:chExt cx="191953" cy="192210"/>
          </a:xfrm>
        </p:grpSpPr>
        <p:sp>
          <p:nvSpPr>
            <p:cNvPr id="2334" name="Google Shape;2334;p68"/>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8"/>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8"/>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8"/>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8"/>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8"/>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8"/>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8"/>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8"/>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3" name="Google Shape;2343;p68">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5" name="Google Shape;645;p40"/>
          <p:cNvSpPr/>
          <p:nvPr/>
        </p:nvSpPr>
        <p:spPr>
          <a:xfrm>
            <a:off x="714358" y="1460414"/>
            <a:ext cx="1367281" cy="1367105"/>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txBox="1">
            <a:spLocks noGrp="1"/>
          </p:cNvSpPr>
          <p:nvPr>
            <p:ph type="title"/>
          </p:nvPr>
        </p:nvSpPr>
        <p:spPr>
          <a:xfrm>
            <a:off x="2393794" y="976930"/>
            <a:ext cx="4445400" cy="3545064"/>
          </a:xfrm>
          <a:prstGeom prst="rect">
            <a:avLst/>
          </a:prstGeom>
        </p:spPr>
        <p:txBody>
          <a:bodyPr spcFirstLastPara="1" wrap="square" lIns="91425" tIns="91425" rIns="91425" bIns="91425" anchor="ctr" anchorCtr="0">
            <a:noAutofit/>
          </a:bodyPr>
          <a:lstStyle/>
          <a:p>
            <a:r>
              <a:rPr lang="en-GB" sz="2800" dirty="0">
                <a:solidFill>
                  <a:schemeClr val="lt2"/>
                </a:solidFill>
              </a:rPr>
              <a:t>      </a:t>
            </a:r>
            <a:r>
              <a:rPr lang="en-GB" dirty="0">
                <a:solidFill>
                  <a:schemeClr val="lt2"/>
                </a:solidFill>
              </a:rPr>
              <a:t>   </a:t>
            </a:r>
            <a:r>
              <a:rPr lang="en-US" altLang="en-GB" dirty="0">
                <a:solidFill>
                  <a:schemeClr val="lt2"/>
                </a:solidFill>
              </a:rPr>
              <a:t>business requirements </a:t>
            </a:r>
            <a:br>
              <a:rPr lang="en-US" sz="1800" b="1" i="0" u="none" strike="noStrike" dirty="0">
                <a:solidFill>
                  <a:srgbClr val="000000"/>
                </a:solidFill>
                <a:effectLst/>
                <a:latin typeface="Times New Roman" panose="02020603050405020304" pitchFamily="18" charset="0"/>
              </a:rPr>
            </a:br>
            <a:endParaRPr dirty="0">
              <a:solidFill>
                <a:schemeClr val="lt2"/>
              </a:solidFill>
            </a:endParaRPr>
          </a:p>
        </p:txBody>
      </p:sp>
      <p:sp>
        <p:nvSpPr>
          <p:cNvPr id="648" name="Google Shape;648;p40"/>
          <p:cNvSpPr txBox="1">
            <a:spLocks noGrp="1"/>
          </p:cNvSpPr>
          <p:nvPr>
            <p:ph type="title" idx="2"/>
          </p:nvPr>
        </p:nvSpPr>
        <p:spPr>
          <a:xfrm>
            <a:off x="714300" y="1764027"/>
            <a:ext cx="1367400" cy="75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dirty="0"/>
              <a:t>ii</a:t>
            </a:r>
          </a:p>
        </p:txBody>
      </p:sp>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GB">
                <a:solidFill>
                  <a:schemeClr val="lt2"/>
                </a:solidFill>
                <a:latin typeface="Bebas Neue" panose="020B0606020202050201"/>
                <a:ea typeface="Bebas Neue" panose="020B0606020202050201"/>
                <a:cs typeface="Bebas Neue" panose="020B0606020202050201"/>
                <a:sym typeface="Bebas Neue" panose="020B0606020202050201"/>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cxnSp>
        <p:nvCxnSpPr>
          <p:cNvPr id="1618" name="Google Shape;1618;p57"/>
          <p:cNvCxnSpPr/>
          <p:nvPr/>
        </p:nvCxnSpPr>
        <p:spPr>
          <a:xfrm>
            <a:off x="706050" y="539450"/>
            <a:ext cx="7731900" cy="0"/>
          </a:xfrm>
          <a:prstGeom prst="straightConnector1">
            <a:avLst/>
          </a:prstGeom>
          <a:noFill/>
          <a:ln w="9525" cap="flat" cmpd="sng">
            <a:solidFill>
              <a:schemeClr val="dk1"/>
            </a:solidFill>
            <a:prstDash val="solid"/>
            <a:round/>
            <a:headEnd type="none" w="med" len="med"/>
            <a:tailEnd type="none" w="med" len="med"/>
          </a:ln>
        </p:spPr>
      </p:cxnSp>
      <p:cxnSp>
        <p:nvCxnSpPr>
          <p:cNvPr id="1619" name="Google Shape;1619;p57"/>
          <p:cNvCxnSpPr/>
          <p:nvPr/>
        </p:nvCxnSpPr>
        <p:spPr>
          <a:xfrm>
            <a:off x="706050" y="4604450"/>
            <a:ext cx="7731900" cy="0"/>
          </a:xfrm>
          <a:prstGeom prst="straightConnector1">
            <a:avLst/>
          </a:prstGeom>
          <a:noFill/>
          <a:ln w="9525" cap="flat" cmpd="sng">
            <a:solidFill>
              <a:schemeClr val="dk1"/>
            </a:solidFill>
            <a:prstDash val="solid"/>
            <a:round/>
            <a:headEnd type="none" w="med" len="med"/>
            <a:tailEnd type="none" w="med" len="med"/>
          </a:ln>
        </p:spPr>
      </p:cxnSp>
      <p:sp>
        <p:nvSpPr>
          <p:cNvPr id="1620" name="Google Shape;1620;p57"/>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indent="0" algn="r">
              <a:buNone/>
            </a:pPr>
            <a:r>
              <a:rPr lang="en-GB">
                <a:solidFill>
                  <a:schemeClr val="lt2"/>
                </a:solidFill>
                <a:latin typeface="Bebas Neue" panose="020B0606020202050201"/>
                <a:ea typeface="Bebas Neue" panose="020B0606020202050201"/>
                <a:cs typeface="Bebas Neue" panose="020B0606020202050201"/>
                <a:sym typeface="Bebas Neue" panose="020B0606020202050201"/>
              </a:rPr>
              <a:t>Data ANALYSIS</a:t>
            </a:r>
            <a:endParaRPr>
              <a:solidFill>
                <a:schemeClr val="lt2"/>
              </a:solidFill>
            </a:endParaRPr>
          </a:p>
        </p:txBody>
      </p:sp>
      <p:sp>
        <p:nvSpPr>
          <p:cNvPr id="1621" name="Google Shape;1621;p57"/>
          <p:cNvSpPr/>
          <p:nvPr/>
        </p:nvSpPr>
        <p:spPr>
          <a:xfrm flipH="1">
            <a:off x="4366301" y="1108649"/>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flipH="1">
            <a:off x="5457008" y="866903"/>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rot="1685758" flipH="1">
            <a:off x="5181153" y="394340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indent="0" algn="ctr">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1696" name="Google Shape;1696;p57">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indent="0" algn="ctr">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1697" name="Google Shape;1697;p57">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indent="0" algn="ctr">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1698" name="Google Shape;1698;p57"/>
          <p:cNvGrpSpPr/>
          <p:nvPr/>
        </p:nvGrpSpPr>
        <p:grpSpPr>
          <a:xfrm>
            <a:off x="706038" y="312972"/>
            <a:ext cx="140222" cy="140409"/>
            <a:chOff x="2741000" y="199475"/>
            <a:chExt cx="191953" cy="192210"/>
          </a:xfrm>
        </p:grpSpPr>
        <p:sp>
          <p:nvSpPr>
            <p:cNvPr id="1699" name="Google Shape;1699;p57"/>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8" name="Google Shape;1708;p57">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Text Box 99"/>
          <p:cNvSpPr txBox="1"/>
          <p:nvPr/>
        </p:nvSpPr>
        <p:spPr>
          <a:xfrm>
            <a:off x="1017905" y="731520"/>
            <a:ext cx="7573645" cy="337185"/>
          </a:xfrm>
          <a:prstGeom prst="rect">
            <a:avLst/>
          </a:prstGeom>
          <a:noFill/>
          <a:ln w="9525">
            <a:noFill/>
          </a:ln>
        </p:spPr>
        <p:txBody>
          <a:bodyPr wrap="square">
            <a:spAutoFit/>
          </a:bodyPr>
          <a:lstStyle/>
          <a:p>
            <a:pPr marL="228600" indent="-228600"/>
            <a:r>
              <a:rPr lang="en-US" sz="1600" b="1" dirty="0">
                <a:solidFill>
                  <a:schemeClr val="tx1"/>
                </a:solidFill>
                <a:latin typeface="Times New Roman" panose="02020603050405020304" pitchFamily="18" charset="0"/>
                <a:cs typeface="Times New Roman" panose="02020603050405020304" pitchFamily="18" charset="0"/>
              </a:rPr>
              <a:t>2.1 </a:t>
            </a:r>
            <a:r>
              <a:rPr lang="en-US" sz="1200" b="1" dirty="0">
                <a:solidFill>
                  <a:schemeClr val="tx1"/>
                </a:solidFill>
                <a:latin typeface="Times New Roman" panose="02020603050405020304" pitchFamily="18" charset="0"/>
                <a:cs typeface="Times New Roman" panose="02020603050405020304" pitchFamily="18" charset="0"/>
              </a:rPr>
              <a:t>Organization Chart / Project Chart/Gantt Chart</a:t>
            </a:r>
            <a:endParaRPr lang="en-US" dirty="0">
              <a:solidFill>
                <a:schemeClr val="tx1"/>
              </a:solidFill>
            </a:endParaRPr>
          </a:p>
        </p:txBody>
      </p:sp>
      <p:pic>
        <p:nvPicPr>
          <p:cNvPr id="2" name="Picture 1"/>
          <p:cNvPicPr/>
          <p:nvPr/>
        </p:nvPicPr>
        <p:blipFill>
          <a:blip r:embed="rId6"/>
          <a:stretch>
            <a:fillRect/>
          </a:stretch>
        </p:blipFill>
        <p:spPr>
          <a:xfrm>
            <a:off x="1579880" y="1108710"/>
            <a:ext cx="5304790" cy="2645410"/>
          </a:xfrm>
          <a:prstGeom prst="rect">
            <a:avLst/>
          </a:prstGeom>
          <a:noFill/>
          <a:ln w="9525">
            <a:noFill/>
          </a:ln>
        </p:spPr>
      </p:pic>
      <p:sp>
        <p:nvSpPr>
          <p:cNvPr id="101" name="Text Box 100"/>
          <p:cNvSpPr txBox="1"/>
          <p:nvPr/>
        </p:nvSpPr>
        <p:spPr>
          <a:xfrm>
            <a:off x="445135" y="3788410"/>
            <a:ext cx="7573645" cy="583565"/>
          </a:xfrm>
          <a:prstGeom prst="rect">
            <a:avLst/>
          </a:prstGeom>
          <a:noFill/>
          <a:ln w="9525">
            <a:noFill/>
          </a:ln>
        </p:spPr>
        <p:txBody>
          <a:bodyPr wrap="square">
            <a:spAutoFit/>
          </a:bodyPr>
          <a:lstStyle/>
          <a:p>
            <a:pPr marL="0" indent="0" algn="ctr"/>
            <a:endParaRPr lang="en-US" sz="1600" b="1" dirty="0">
              <a:solidFill>
                <a:schemeClr val="tx1"/>
              </a:solidFill>
              <a:latin typeface="CG Times (W1)" charset="0"/>
              <a:cs typeface="Times New Roman" panose="02020603050405020304" pitchFamily="18" charset="0"/>
            </a:endParaRPr>
          </a:p>
          <a:p>
            <a:pPr marL="0" indent="0" algn="ctr"/>
            <a:r>
              <a:rPr lang="en-US" sz="1600" b="1" dirty="0">
                <a:solidFill>
                  <a:schemeClr val="tx1"/>
                </a:solidFill>
                <a:latin typeface="CG Times (W1)" charset="0"/>
                <a:cs typeface="Times New Roman" panose="02020603050405020304" pitchFamily="18" charset="0"/>
              </a:rPr>
              <a:t> </a:t>
            </a:r>
            <a:r>
              <a:rPr lang="en-US" b="1" dirty="0">
                <a:solidFill>
                  <a:schemeClr val="tx1"/>
                </a:solidFill>
                <a:latin typeface="CG Times (W1)" charset="0"/>
                <a:cs typeface="Times New Roman" panose="02020603050405020304" pitchFamily="18" charset="0"/>
              </a:rPr>
              <a:t>Figure 1: Org Chart</a:t>
            </a:r>
            <a:endParaRPr lang="en-US"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50" name="Google Shape;650;p4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indent="0" algn="r">
              <a:buNone/>
            </a:pPr>
            <a:r>
              <a:rPr lang="en-GB">
                <a:solidFill>
                  <a:schemeClr val="lt2"/>
                </a:solidFill>
                <a:latin typeface="Bebas Neue" panose="020B0606020202050201"/>
                <a:ea typeface="Bebas Neue" panose="020B0606020202050201"/>
                <a:cs typeface="Bebas Neue" panose="020B0606020202050201"/>
                <a:sym typeface="Bebas Neue" panose="020B0606020202050201"/>
              </a:rPr>
              <a:t>Data ANALYSIS</a:t>
            </a:r>
            <a:endParaRPr>
              <a:solidFill>
                <a:schemeClr val="lt2"/>
              </a:solidFill>
            </a:endParaRPr>
          </a:p>
        </p:txBody>
      </p:sp>
      <p:sp>
        <p:nvSpPr>
          <p:cNvPr id="651" name="Google Shape;651;p40"/>
          <p:cNvSpPr/>
          <p:nvPr/>
        </p:nvSpPr>
        <p:spPr>
          <a:xfrm>
            <a:off x="7234875" y="7045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7910100" y="2261476"/>
            <a:ext cx="262479" cy="262448"/>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830067" y="3166818"/>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1567052" y="4255387"/>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0"/>
          <p:cNvSpPr/>
          <p:nvPr/>
        </p:nvSpPr>
        <p:spPr>
          <a:xfrm>
            <a:off x="8172564" y="3182711"/>
            <a:ext cx="107827" cy="108460"/>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7741747" y="734402"/>
            <a:ext cx="695830" cy="243805"/>
            <a:chOff x="2271950" y="2722775"/>
            <a:chExt cx="575875" cy="201775"/>
          </a:xfrm>
        </p:grpSpPr>
        <p:sp>
          <p:nvSpPr>
            <p:cNvPr id="657" name="Google Shape;657;p4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40"/>
          <p:cNvSpPr/>
          <p:nvPr/>
        </p:nvSpPr>
        <p:spPr>
          <a:xfrm rot="7198898">
            <a:off x="7185962" y="1188869"/>
            <a:ext cx="700377" cy="696805"/>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0"/>
          <p:cNvSpPr/>
          <p:nvPr/>
        </p:nvSpPr>
        <p:spPr>
          <a:xfrm rot="7201932">
            <a:off x="771379" y="3761590"/>
            <a:ext cx="371928" cy="370031"/>
          </a:xfrm>
          <a:custGeom>
            <a:avLst/>
            <a:gdLst/>
            <a:ahLst/>
            <a:cxnLst/>
            <a:rect l="l" t="t" r="r" b="b"/>
            <a:pathLst>
              <a:path w="207404" h="206346" extrusionOk="0">
                <a:moveTo>
                  <a:pt x="103944" y="65896"/>
                </a:moveTo>
                <a:cubicBezTo>
                  <a:pt x="114099" y="65896"/>
                  <a:pt x="124406" y="70041"/>
                  <a:pt x="132114" y="79198"/>
                </a:cubicBezTo>
                <a:cubicBezTo>
                  <a:pt x="145426" y="94943"/>
                  <a:pt x="143422" y="118417"/>
                  <a:pt x="127677" y="131728"/>
                </a:cubicBezTo>
                <a:lnTo>
                  <a:pt x="127677" y="131585"/>
                </a:lnTo>
                <a:cubicBezTo>
                  <a:pt x="120415" y="137698"/>
                  <a:pt x="112071" y="140425"/>
                  <a:pt x="103930" y="140425"/>
                </a:cubicBezTo>
                <a:cubicBezTo>
                  <a:pt x="83668" y="140425"/>
                  <a:pt x="64659" y="123539"/>
                  <a:pt x="66701" y="99952"/>
                </a:cubicBezTo>
                <a:cubicBezTo>
                  <a:pt x="68530" y="78838"/>
                  <a:pt x="86000" y="65896"/>
                  <a:pt x="103944" y="65896"/>
                </a:cubicBezTo>
                <a:close/>
                <a:moveTo>
                  <a:pt x="102774" y="1"/>
                </a:moveTo>
                <a:cubicBezTo>
                  <a:pt x="96620" y="1"/>
                  <a:pt x="91449" y="4960"/>
                  <a:pt x="91178" y="11209"/>
                </a:cubicBezTo>
                <a:lnTo>
                  <a:pt x="90891" y="17507"/>
                </a:lnTo>
                <a:cubicBezTo>
                  <a:pt x="90748" y="22516"/>
                  <a:pt x="87456" y="26810"/>
                  <a:pt x="82589" y="28242"/>
                </a:cubicBezTo>
                <a:cubicBezTo>
                  <a:pt x="81015" y="28671"/>
                  <a:pt x="79297" y="29244"/>
                  <a:pt x="77723" y="29816"/>
                </a:cubicBezTo>
                <a:cubicBezTo>
                  <a:pt x="76506" y="30222"/>
                  <a:pt x="75252" y="30418"/>
                  <a:pt x="74008" y="30418"/>
                </a:cubicBezTo>
                <a:cubicBezTo>
                  <a:pt x="70424" y="30418"/>
                  <a:pt x="66929" y="28784"/>
                  <a:pt x="64698" y="25808"/>
                </a:cubicBezTo>
                <a:lnTo>
                  <a:pt x="60976" y="20799"/>
                </a:lnTo>
                <a:cubicBezTo>
                  <a:pt x="58608" y="17777"/>
                  <a:pt x="55122" y="16200"/>
                  <a:pt x="51633" y="16200"/>
                </a:cubicBezTo>
                <a:cubicBezTo>
                  <a:pt x="49008" y="16200"/>
                  <a:pt x="46381" y="17094"/>
                  <a:pt x="44229" y="18938"/>
                </a:cubicBezTo>
                <a:lnTo>
                  <a:pt x="30918" y="30102"/>
                </a:lnTo>
                <a:cubicBezTo>
                  <a:pt x="25908" y="34396"/>
                  <a:pt x="25335" y="41983"/>
                  <a:pt x="29773" y="46849"/>
                </a:cubicBezTo>
                <a:lnTo>
                  <a:pt x="34067" y="51573"/>
                </a:lnTo>
                <a:cubicBezTo>
                  <a:pt x="37502" y="55151"/>
                  <a:pt x="38218" y="60590"/>
                  <a:pt x="35784" y="64884"/>
                </a:cubicBezTo>
                <a:cubicBezTo>
                  <a:pt x="34925" y="66459"/>
                  <a:pt x="34067" y="68033"/>
                  <a:pt x="33351" y="69465"/>
                </a:cubicBezTo>
                <a:cubicBezTo>
                  <a:pt x="31443" y="73536"/>
                  <a:pt x="27385" y="76024"/>
                  <a:pt x="23089" y="76024"/>
                </a:cubicBezTo>
                <a:cubicBezTo>
                  <a:pt x="22552" y="76024"/>
                  <a:pt x="22011" y="75985"/>
                  <a:pt x="21471" y="75906"/>
                </a:cubicBezTo>
                <a:lnTo>
                  <a:pt x="15173" y="75047"/>
                </a:lnTo>
                <a:cubicBezTo>
                  <a:pt x="14730" y="74999"/>
                  <a:pt x="14290" y="74975"/>
                  <a:pt x="13855" y="74975"/>
                </a:cubicBezTo>
                <a:cubicBezTo>
                  <a:pt x="7823" y="74975"/>
                  <a:pt x="2682" y="79498"/>
                  <a:pt x="2147" y="85639"/>
                </a:cubicBezTo>
                <a:lnTo>
                  <a:pt x="573" y="102958"/>
                </a:lnTo>
                <a:cubicBezTo>
                  <a:pt x="0" y="109542"/>
                  <a:pt x="5153" y="115268"/>
                  <a:pt x="11738" y="115554"/>
                </a:cubicBezTo>
                <a:lnTo>
                  <a:pt x="18036" y="115840"/>
                </a:lnTo>
                <a:cubicBezTo>
                  <a:pt x="23045" y="115984"/>
                  <a:pt x="27339" y="119419"/>
                  <a:pt x="28771" y="124142"/>
                </a:cubicBezTo>
                <a:cubicBezTo>
                  <a:pt x="29200" y="125860"/>
                  <a:pt x="29773" y="127434"/>
                  <a:pt x="30345" y="129152"/>
                </a:cubicBezTo>
                <a:cubicBezTo>
                  <a:pt x="31920" y="133875"/>
                  <a:pt x="30345" y="139028"/>
                  <a:pt x="26337" y="142034"/>
                </a:cubicBezTo>
                <a:lnTo>
                  <a:pt x="21328" y="146042"/>
                </a:lnTo>
                <a:cubicBezTo>
                  <a:pt x="16032" y="150050"/>
                  <a:pt x="15316" y="157636"/>
                  <a:pt x="19610" y="162789"/>
                </a:cubicBezTo>
                <a:lnTo>
                  <a:pt x="30775" y="175957"/>
                </a:lnTo>
                <a:cubicBezTo>
                  <a:pt x="33020" y="178745"/>
                  <a:pt x="36313" y="180150"/>
                  <a:pt x="39634" y="180150"/>
                </a:cubicBezTo>
                <a:cubicBezTo>
                  <a:pt x="42451" y="180150"/>
                  <a:pt x="45288" y="179139"/>
                  <a:pt x="47521" y="177102"/>
                </a:cubicBezTo>
                <a:lnTo>
                  <a:pt x="52102" y="172808"/>
                </a:lnTo>
                <a:cubicBezTo>
                  <a:pt x="54335" y="170747"/>
                  <a:pt x="57134" y="169717"/>
                  <a:pt x="59975" y="169717"/>
                </a:cubicBezTo>
                <a:cubicBezTo>
                  <a:pt x="61869" y="169717"/>
                  <a:pt x="63782" y="170175"/>
                  <a:pt x="65556" y="171091"/>
                </a:cubicBezTo>
                <a:cubicBezTo>
                  <a:pt x="66988" y="171949"/>
                  <a:pt x="68562" y="172808"/>
                  <a:pt x="70137" y="173524"/>
                </a:cubicBezTo>
                <a:cubicBezTo>
                  <a:pt x="74574" y="175671"/>
                  <a:pt x="77150" y="180538"/>
                  <a:pt x="76578" y="185404"/>
                </a:cubicBezTo>
                <a:lnTo>
                  <a:pt x="75719" y="191702"/>
                </a:lnTo>
                <a:cubicBezTo>
                  <a:pt x="74860" y="198286"/>
                  <a:pt x="79727" y="204155"/>
                  <a:pt x="86311" y="204727"/>
                </a:cubicBezTo>
                <a:lnTo>
                  <a:pt x="103487" y="206302"/>
                </a:lnTo>
                <a:cubicBezTo>
                  <a:pt x="103830" y="206331"/>
                  <a:pt x="104170" y="206345"/>
                  <a:pt x="104508" y="206345"/>
                </a:cubicBezTo>
                <a:cubicBezTo>
                  <a:pt x="110784" y="206345"/>
                  <a:pt x="115955" y="201386"/>
                  <a:pt x="116226" y="195137"/>
                </a:cubicBezTo>
                <a:lnTo>
                  <a:pt x="116513" y="188839"/>
                </a:lnTo>
                <a:cubicBezTo>
                  <a:pt x="116656" y="183830"/>
                  <a:pt x="119948" y="179536"/>
                  <a:pt x="124814" y="178104"/>
                </a:cubicBezTo>
                <a:cubicBezTo>
                  <a:pt x="126389" y="177675"/>
                  <a:pt x="128107" y="177102"/>
                  <a:pt x="129681" y="176530"/>
                </a:cubicBezTo>
                <a:cubicBezTo>
                  <a:pt x="130897" y="176124"/>
                  <a:pt x="132142" y="175928"/>
                  <a:pt x="133372" y="175928"/>
                </a:cubicBezTo>
                <a:cubicBezTo>
                  <a:pt x="136916" y="175928"/>
                  <a:pt x="140331" y="177562"/>
                  <a:pt x="142563" y="180538"/>
                </a:cubicBezTo>
                <a:lnTo>
                  <a:pt x="146428" y="185547"/>
                </a:lnTo>
                <a:cubicBezTo>
                  <a:pt x="148785" y="188473"/>
                  <a:pt x="152249" y="190014"/>
                  <a:pt x="155720" y="190014"/>
                </a:cubicBezTo>
                <a:cubicBezTo>
                  <a:pt x="158363" y="190014"/>
                  <a:pt x="161009" y="189121"/>
                  <a:pt x="163175" y="187265"/>
                </a:cubicBezTo>
                <a:lnTo>
                  <a:pt x="176486" y="176100"/>
                </a:lnTo>
                <a:cubicBezTo>
                  <a:pt x="181496" y="171806"/>
                  <a:pt x="182068" y="164220"/>
                  <a:pt x="177488" y="159354"/>
                </a:cubicBezTo>
                <a:lnTo>
                  <a:pt x="173337" y="154773"/>
                </a:lnTo>
                <a:cubicBezTo>
                  <a:pt x="169902" y="151052"/>
                  <a:pt x="169186" y="145613"/>
                  <a:pt x="171620" y="141318"/>
                </a:cubicBezTo>
                <a:cubicBezTo>
                  <a:pt x="172478" y="139744"/>
                  <a:pt x="173337" y="138313"/>
                  <a:pt x="174053" y="136738"/>
                </a:cubicBezTo>
                <a:cubicBezTo>
                  <a:pt x="175961" y="132667"/>
                  <a:pt x="180019" y="130179"/>
                  <a:pt x="184315" y="130179"/>
                </a:cubicBezTo>
                <a:cubicBezTo>
                  <a:pt x="184852" y="130179"/>
                  <a:pt x="185392" y="130218"/>
                  <a:pt x="185933" y="130297"/>
                </a:cubicBezTo>
                <a:lnTo>
                  <a:pt x="192231" y="131156"/>
                </a:lnTo>
                <a:cubicBezTo>
                  <a:pt x="192739" y="131222"/>
                  <a:pt x="193242" y="131254"/>
                  <a:pt x="193739" y="131254"/>
                </a:cubicBezTo>
                <a:cubicBezTo>
                  <a:pt x="199689" y="131254"/>
                  <a:pt x="204728" y="126641"/>
                  <a:pt x="205256" y="120564"/>
                </a:cubicBezTo>
                <a:lnTo>
                  <a:pt x="206831" y="103245"/>
                </a:lnTo>
                <a:cubicBezTo>
                  <a:pt x="207403" y="96660"/>
                  <a:pt x="202251" y="90935"/>
                  <a:pt x="195666" y="90649"/>
                </a:cubicBezTo>
                <a:lnTo>
                  <a:pt x="189368" y="90362"/>
                </a:lnTo>
                <a:cubicBezTo>
                  <a:pt x="184359" y="90219"/>
                  <a:pt x="180065" y="86927"/>
                  <a:pt x="178633" y="82060"/>
                </a:cubicBezTo>
                <a:cubicBezTo>
                  <a:pt x="178204" y="80343"/>
                  <a:pt x="177631" y="78768"/>
                  <a:pt x="177059" y="77194"/>
                </a:cubicBezTo>
                <a:cubicBezTo>
                  <a:pt x="175484" y="72470"/>
                  <a:pt x="177059" y="67174"/>
                  <a:pt x="181067" y="64169"/>
                </a:cubicBezTo>
                <a:lnTo>
                  <a:pt x="185933" y="60447"/>
                </a:lnTo>
                <a:cubicBezTo>
                  <a:pt x="191229" y="56296"/>
                  <a:pt x="192088" y="48710"/>
                  <a:pt x="187794" y="43700"/>
                </a:cubicBezTo>
                <a:lnTo>
                  <a:pt x="176629" y="30389"/>
                </a:lnTo>
                <a:cubicBezTo>
                  <a:pt x="174288" y="27657"/>
                  <a:pt x="170967" y="26244"/>
                  <a:pt x="167642" y="26244"/>
                </a:cubicBezTo>
                <a:cubicBezTo>
                  <a:pt x="164870" y="26244"/>
                  <a:pt x="162095" y="27226"/>
                  <a:pt x="159883" y="29244"/>
                </a:cubicBezTo>
                <a:lnTo>
                  <a:pt x="155302" y="33538"/>
                </a:lnTo>
                <a:cubicBezTo>
                  <a:pt x="153069" y="35599"/>
                  <a:pt x="150218" y="36629"/>
                  <a:pt x="147367" y="36629"/>
                </a:cubicBezTo>
                <a:cubicBezTo>
                  <a:pt x="145466" y="36629"/>
                  <a:pt x="143565" y="36171"/>
                  <a:pt x="141847" y="35255"/>
                </a:cubicBezTo>
                <a:cubicBezTo>
                  <a:pt x="140273" y="34396"/>
                  <a:pt x="138842" y="33538"/>
                  <a:pt x="137267" y="32822"/>
                </a:cubicBezTo>
                <a:cubicBezTo>
                  <a:pt x="132687" y="30675"/>
                  <a:pt x="130110" y="25808"/>
                  <a:pt x="130826" y="20942"/>
                </a:cubicBezTo>
                <a:lnTo>
                  <a:pt x="131685" y="14644"/>
                </a:lnTo>
                <a:cubicBezTo>
                  <a:pt x="132544" y="8060"/>
                  <a:pt x="127677" y="2191"/>
                  <a:pt x="121093" y="1618"/>
                </a:cubicBezTo>
                <a:lnTo>
                  <a:pt x="103774" y="44"/>
                </a:lnTo>
                <a:cubicBezTo>
                  <a:pt x="103438" y="15"/>
                  <a:pt x="103104" y="1"/>
                  <a:pt x="102774"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0"/>
          <p:cNvSpPr/>
          <p:nvPr/>
        </p:nvSpPr>
        <p:spPr>
          <a:xfrm>
            <a:off x="6625763" y="910513"/>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rot="-1685758">
            <a:off x="1428932" y="3807847"/>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0"/>
          <p:cNvSpPr/>
          <p:nvPr/>
        </p:nvSpPr>
        <p:spPr>
          <a:xfrm>
            <a:off x="7932086" y="3693012"/>
            <a:ext cx="80847" cy="80847"/>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indent="0" algn="ctr">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0" name="Google Shape;670;p4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indent="0" algn="ctr">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671" name="Google Shape;671;p4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indent="0" algn="ctr">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672" name="Google Shape;672;p40"/>
          <p:cNvGrpSpPr/>
          <p:nvPr/>
        </p:nvGrpSpPr>
        <p:grpSpPr>
          <a:xfrm>
            <a:off x="706038" y="312972"/>
            <a:ext cx="140222" cy="140409"/>
            <a:chOff x="2741000" y="199475"/>
            <a:chExt cx="191953" cy="192210"/>
          </a:xfrm>
        </p:grpSpPr>
        <p:sp>
          <p:nvSpPr>
            <p:cNvPr id="673" name="Google Shape;673;p4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4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Text Box 100"/>
          <p:cNvSpPr txBox="1"/>
          <p:nvPr/>
        </p:nvSpPr>
        <p:spPr>
          <a:xfrm>
            <a:off x="2115820" y="-1974215"/>
            <a:ext cx="3754755" cy="337185"/>
          </a:xfrm>
          <a:prstGeom prst="rect">
            <a:avLst/>
          </a:prstGeom>
          <a:noFill/>
          <a:ln w="9525">
            <a:noFill/>
          </a:ln>
        </p:spPr>
        <p:txBody>
          <a:bodyPr wrap="square">
            <a:spAutoFit/>
          </a:bodyPr>
          <a:lstStyle/>
          <a:p>
            <a:pPr marL="228600" indent="-228600"/>
            <a:r>
              <a:rPr lang="en-US" sz="1600" b="1">
                <a:solidFill>
                  <a:srgbClr val="4472C4"/>
                </a:solidFill>
                <a:latin typeface="Times New Roman" panose="02020603050405020304" pitchFamily="18" charset="0"/>
                <a:cs typeface="Times New Roman" panose="02020603050405020304" pitchFamily="18" charset="0"/>
              </a:rPr>
              <a:t>1.1 </a:t>
            </a:r>
            <a:r>
              <a:rPr lang="en-US" sz="1200" b="1">
                <a:latin typeface="Times New Roman" panose="02020603050405020304" pitchFamily="18" charset="0"/>
                <a:cs typeface="Times New Roman" panose="02020603050405020304" pitchFamily="18" charset="0"/>
              </a:rPr>
              <a:t>Business Modelling / Requirements</a:t>
            </a:r>
            <a:endParaRPr lang="en-US"/>
          </a:p>
        </p:txBody>
      </p:sp>
      <p:pic>
        <p:nvPicPr>
          <p:cNvPr id="3" name="Picture 2"/>
          <p:cNvPicPr/>
          <p:nvPr/>
        </p:nvPicPr>
        <p:blipFill>
          <a:blip r:embed="rId6"/>
          <a:stretch>
            <a:fillRect/>
          </a:stretch>
        </p:blipFill>
        <p:spPr>
          <a:xfrm>
            <a:off x="1607474" y="1104987"/>
            <a:ext cx="5735227" cy="3634407"/>
          </a:xfrm>
          <a:prstGeom prst="rect">
            <a:avLst/>
          </a:prstGeom>
          <a:noFill/>
          <a:ln w="9525">
            <a:noFill/>
          </a:ln>
        </p:spPr>
      </p:pic>
      <p:sp>
        <p:nvSpPr>
          <p:cNvPr id="102" name="Text Box 101"/>
          <p:cNvSpPr txBox="1"/>
          <p:nvPr/>
        </p:nvSpPr>
        <p:spPr>
          <a:xfrm>
            <a:off x="2115820" y="4988560"/>
            <a:ext cx="3754755" cy="737235"/>
          </a:xfrm>
          <a:prstGeom prst="rect">
            <a:avLst/>
          </a:prstGeom>
          <a:noFill/>
          <a:ln w="9525">
            <a:noFill/>
          </a:ln>
        </p:spPr>
        <p:txBody>
          <a:bodyPr wrap="square">
            <a:spAutoFit/>
          </a:bodyPr>
          <a:lstStyle/>
          <a:p>
            <a:pPr marL="0" indent="0"/>
            <a:endParaRPr lang="en-US">
              <a:latin typeface="Times New Roman" panose="02020603050405020304" pitchFamily="18" charset="0"/>
              <a:cs typeface="Times New Roman" panose="02020603050405020304" pitchFamily="18" charset="0"/>
            </a:endParaRPr>
          </a:p>
          <a:p>
            <a:pPr marL="0" indent="0"/>
            <a:r>
              <a:rPr lang="en-US">
                <a:latin typeface="Times New Roman" panose="02020603050405020304" pitchFamily="18" charset="0"/>
                <a:cs typeface="Times New Roman" panose="02020603050405020304" pitchFamily="18" charset="0"/>
              </a:rPr>
              <a:t> </a:t>
            </a:r>
          </a:p>
          <a:p>
            <a:pPr marL="0" indent="0"/>
            <a:r>
              <a:rPr lang="en-US">
                <a:latin typeface="Times New Roman" panose="02020603050405020304" pitchFamily="18" charset="0"/>
                <a:cs typeface="Times New Roman" panose="02020603050405020304" pitchFamily="18" charset="0"/>
              </a:rPr>
              <a:t> </a:t>
            </a:r>
            <a:endParaRPr lang="en-US"/>
          </a:p>
        </p:txBody>
      </p:sp>
      <p:sp>
        <p:nvSpPr>
          <p:cNvPr id="4" name="Text Box 3"/>
          <p:cNvSpPr txBox="1"/>
          <p:nvPr/>
        </p:nvSpPr>
        <p:spPr>
          <a:xfrm>
            <a:off x="1333500" y="734378"/>
            <a:ext cx="5080000" cy="337185"/>
          </a:xfrm>
          <a:prstGeom prst="rect">
            <a:avLst/>
          </a:prstGeom>
          <a:noFill/>
          <a:ln w="9525">
            <a:noFill/>
          </a:ln>
        </p:spPr>
        <p:txBody>
          <a:bodyPr>
            <a:spAutoFit/>
          </a:bodyPr>
          <a:lstStyle/>
          <a:p>
            <a:pPr marL="228600" indent="-228600"/>
            <a:r>
              <a:rPr lang="en-US" sz="1600" b="1" dirty="0">
                <a:solidFill>
                  <a:schemeClr val="tx1"/>
                </a:solidFill>
                <a:latin typeface="Times New Roman" panose="02020603050405020304" pitchFamily="18" charset="0"/>
                <a:cs typeface="Times New Roman" panose="02020603050405020304" pitchFamily="18" charset="0"/>
              </a:rPr>
              <a:t>2.2 </a:t>
            </a:r>
            <a:r>
              <a:rPr lang="en-US" sz="1200" b="1" dirty="0">
                <a:solidFill>
                  <a:schemeClr val="tx1"/>
                </a:solidFill>
                <a:latin typeface="Times New Roman" panose="02020603050405020304" pitchFamily="18" charset="0"/>
                <a:cs typeface="Times New Roman" panose="02020603050405020304" pitchFamily="18" charset="0"/>
              </a:rPr>
              <a:t>Business Modelling / Requirements</a:t>
            </a:r>
            <a:endParaRPr lang="en-US"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grpSp>
        <p:nvGrpSpPr>
          <p:cNvPr id="1249" name="Google Shape;1249;p50"/>
          <p:cNvGrpSpPr/>
          <p:nvPr/>
        </p:nvGrpSpPr>
        <p:grpSpPr>
          <a:xfrm>
            <a:off x="7192079" y="3371409"/>
            <a:ext cx="1214578" cy="425543"/>
            <a:chOff x="2271950" y="2722775"/>
            <a:chExt cx="575875" cy="201775"/>
          </a:xfrm>
        </p:grpSpPr>
        <p:sp>
          <p:nvSpPr>
            <p:cNvPr id="1250" name="Google Shape;1250;p50"/>
            <p:cNvSpPr/>
            <p:nvPr/>
          </p:nvSpPr>
          <p:spPr>
            <a:xfrm>
              <a:off x="2562325" y="2722775"/>
              <a:ext cx="285500" cy="201775"/>
            </a:xfrm>
            <a:custGeom>
              <a:avLst/>
              <a:gdLst/>
              <a:ahLst/>
              <a:cxnLst/>
              <a:rect l="l" t="t" r="r" b="b"/>
              <a:pathLst>
                <a:path w="11420" h="8071" fill="none" extrusionOk="0">
                  <a:moveTo>
                    <a:pt x="0" y="0"/>
                  </a:moveTo>
                  <a:cubicBezTo>
                    <a:pt x="2280" y="0"/>
                    <a:pt x="4240" y="1639"/>
                    <a:pt x="4668" y="3884"/>
                  </a:cubicBezTo>
                  <a:cubicBezTo>
                    <a:pt x="6395" y="3403"/>
                    <a:pt x="8177" y="4418"/>
                    <a:pt x="8640" y="6164"/>
                  </a:cubicBezTo>
                  <a:cubicBezTo>
                    <a:pt x="9976" y="5594"/>
                    <a:pt x="11419" y="6645"/>
                    <a:pt x="11294" y="8070"/>
                  </a:cubicBezTo>
                  <a:lnTo>
                    <a:pt x="8444" y="8070"/>
                  </a:ln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0"/>
            <p:cNvSpPr/>
            <p:nvPr/>
          </p:nvSpPr>
          <p:spPr>
            <a:xfrm>
              <a:off x="2501750" y="2722775"/>
              <a:ext cx="36100" cy="13375"/>
            </a:xfrm>
            <a:custGeom>
              <a:avLst/>
              <a:gdLst/>
              <a:ahLst/>
              <a:cxnLst/>
              <a:rect l="l" t="t" r="r" b="b"/>
              <a:pathLst>
                <a:path w="1444" h="535" fill="none" extrusionOk="0">
                  <a:moveTo>
                    <a:pt x="1443" y="0"/>
                  </a:moveTo>
                  <a:cubicBezTo>
                    <a:pt x="1443" y="0"/>
                    <a:pt x="428" y="107"/>
                    <a:pt x="0" y="535"/>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0"/>
            <p:cNvSpPr/>
            <p:nvPr/>
          </p:nvSpPr>
          <p:spPr>
            <a:xfrm>
              <a:off x="2271950" y="2870625"/>
              <a:ext cx="477450" cy="53475"/>
            </a:xfrm>
            <a:custGeom>
              <a:avLst/>
              <a:gdLst/>
              <a:ahLst/>
              <a:cxnLst/>
              <a:rect l="l" t="t" r="r" b="b"/>
              <a:pathLst>
                <a:path w="19098" h="2139" fill="none" extrusionOk="0">
                  <a:moveTo>
                    <a:pt x="19097" y="2138"/>
                  </a:moveTo>
                  <a:lnTo>
                    <a:pt x="0" y="2138"/>
                  </a:lnTo>
                  <a:cubicBezTo>
                    <a:pt x="0" y="2138"/>
                    <a:pt x="374" y="1"/>
                    <a:pt x="2476" y="179"/>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0"/>
            <p:cNvSpPr/>
            <p:nvPr/>
          </p:nvSpPr>
          <p:spPr>
            <a:xfrm>
              <a:off x="2709725" y="2836775"/>
              <a:ext cx="39675" cy="20950"/>
            </a:xfrm>
            <a:custGeom>
              <a:avLst/>
              <a:gdLst/>
              <a:ahLst/>
              <a:cxnLst/>
              <a:rect l="l" t="t" r="r" b="b"/>
              <a:pathLst>
                <a:path w="1587" h="838" fill="none" extrusionOk="0">
                  <a:moveTo>
                    <a:pt x="1" y="1"/>
                  </a:moveTo>
                  <a:cubicBezTo>
                    <a:pt x="1" y="1"/>
                    <a:pt x="1159" y="108"/>
                    <a:pt x="1586" y="838"/>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0"/>
            <p:cNvSpPr/>
            <p:nvPr/>
          </p:nvSpPr>
          <p:spPr>
            <a:xfrm>
              <a:off x="2375275" y="2798475"/>
              <a:ext cx="85075" cy="27200"/>
            </a:xfrm>
            <a:custGeom>
              <a:avLst/>
              <a:gdLst/>
              <a:ahLst/>
              <a:cxnLst/>
              <a:rect l="l" t="t" r="r" b="b"/>
              <a:pathLst>
                <a:path w="3403" h="1088" fill="none" extrusionOk="0">
                  <a:moveTo>
                    <a:pt x="3403" y="357"/>
                  </a:moveTo>
                  <a:cubicBezTo>
                    <a:pt x="3403" y="357"/>
                    <a:pt x="1301" y="1"/>
                    <a:pt x="0" y="1087"/>
                  </a:cubicBezTo>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50"/>
          <p:cNvSpPr txBox="1"/>
          <p:nvPr/>
        </p:nvSpPr>
        <p:spPr>
          <a:xfrm>
            <a:off x="7062300" y="212749"/>
            <a:ext cx="1367400" cy="300900"/>
          </a:xfrm>
          <a:prstGeom prst="rect">
            <a:avLst/>
          </a:prstGeom>
          <a:noFill/>
          <a:ln>
            <a:noFill/>
          </a:ln>
        </p:spPr>
        <p:txBody>
          <a:bodyPr spcFirstLastPara="1" wrap="square" lIns="91425" tIns="91425" rIns="0" bIns="91425" anchor="ctr" anchorCtr="0">
            <a:noAutofit/>
          </a:bodyPr>
          <a:lstStyle/>
          <a:p>
            <a:pPr marL="0" indent="0" algn="r">
              <a:buNone/>
            </a:pPr>
            <a:r>
              <a:rPr lang="en-GB">
                <a:solidFill>
                  <a:schemeClr val="lt2"/>
                </a:solidFill>
                <a:latin typeface="Bebas Neue" panose="020B0606020202050201"/>
                <a:ea typeface="Bebas Neue" panose="020B0606020202050201"/>
                <a:cs typeface="Bebas Neue" panose="020B0606020202050201"/>
                <a:sym typeface="Bebas Neue" panose="020B0606020202050201"/>
              </a:rPr>
              <a:t>Data ANALYSIS</a:t>
            </a:r>
            <a:endParaRPr>
              <a:solidFill>
                <a:schemeClr val="lt2"/>
              </a:solidFill>
            </a:endParaRPr>
          </a:p>
        </p:txBody>
      </p:sp>
      <p:sp>
        <p:nvSpPr>
          <p:cNvPr id="1259" name="Google Shape;1259;p50"/>
          <p:cNvSpPr/>
          <p:nvPr/>
        </p:nvSpPr>
        <p:spPr>
          <a:xfrm>
            <a:off x="4762138" y="8458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0"/>
          <p:cNvSpPr/>
          <p:nvPr/>
        </p:nvSpPr>
        <p:spPr>
          <a:xfrm>
            <a:off x="5414751" y="77754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0"/>
          <p:cNvSpPr/>
          <p:nvPr/>
        </p:nvSpPr>
        <p:spPr>
          <a:xfrm>
            <a:off x="8216276" y="954347"/>
            <a:ext cx="213431" cy="213401"/>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0"/>
          <p:cNvSpPr/>
          <p:nvPr/>
        </p:nvSpPr>
        <p:spPr>
          <a:xfrm rot="-1685758">
            <a:off x="5045528" y="1289634"/>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0"/>
          <p:cNvSpPr/>
          <p:nvPr/>
        </p:nvSpPr>
        <p:spPr>
          <a:xfrm>
            <a:off x="7626025" y="917775"/>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0"/>
          <p:cNvSpPr/>
          <p:nvPr/>
        </p:nvSpPr>
        <p:spPr>
          <a:xfrm>
            <a:off x="8286401" y="3002225"/>
            <a:ext cx="213431" cy="214685"/>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0"/>
          <p:cNvSpPr/>
          <p:nvPr/>
        </p:nvSpPr>
        <p:spPr>
          <a:xfrm rot="-1685758">
            <a:off x="7555828" y="4130459"/>
            <a:ext cx="59549" cy="60168"/>
          </a:xfrm>
          <a:custGeom>
            <a:avLst/>
            <a:gdLst/>
            <a:ahLst/>
            <a:cxnLst/>
            <a:rect l="l" t="t" r="r" b="b"/>
            <a:pathLst>
              <a:path w="1729" h="1747" fill="none" extrusionOk="0">
                <a:moveTo>
                  <a:pt x="1729" y="749"/>
                </a:moveTo>
                <a:cubicBezTo>
                  <a:pt x="1729" y="1408"/>
                  <a:pt x="927" y="1746"/>
                  <a:pt x="464" y="1265"/>
                </a:cubicBezTo>
                <a:cubicBezTo>
                  <a:pt x="1" y="802"/>
                  <a:pt x="322" y="1"/>
                  <a:pt x="998" y="1"/>
                </a:cubicBezTo>
                <a:cubicBezTo>
                  <a:pt x="1408" y="1"/>
                  <a:pt x="1729" y="339"/>
                  <a:pt x="1729" y="749"/>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0"/>
          <p:cNvSpPr/>
          <p:nvPr/>
        </p:nvSpPr>
        <p:spPr>
          <a:xfrm>
            <a:off x="8359576" y="1726693"/>
            <a:ext cx="140247" cy="140224"/>
          </a:xfrm>
          <a:custGeom>
            <a:avLst/>
            <a:gdLst/>
            <a:ahLst/>
            <a:cxnLst/>
            <a:rect l="l" t="t" r="r" b="b"/>
            <a:pathLst>
              <a:path w="3065" h="3065" extrusionOk="0">
                <a:moveTo>
                  <a:pt x="3064" y="1532"/>
                </a:moveTo>
                <a:cubicBezTo>
                  <a:pt x="3064" y="2387"/>
                  <a:pt x="2387" y="3064"/>
                  <a:pt x="1532" y="3064"/>
                </a:cubicBezTo>
                <a:cubicBezTo>
                  <a:pt x="677" y="3064"/>
                  <a:pt x="0" y="2387"/>
                  <a:pt x="0" y="1532"/>
                </a:cubicBezTo>
                <a:cubicBezTo>
                  <a:pt x="0" y="677"/>
                  <a:pt x="677" y="0"/>
                  <a:pt x="1532" y="0"/>
                </a:cubicBezTo>
                <a:cubicBezTo>
                  <a:pt x="2387" y="0"/>
                  <a:pt x="3064" y="677"/>
                  <a:pt x="3064" y="1532"/>
                </a:cubicBezTo>
                <a:close/>
              </a:path>
            </a:pathLst>
          </a:custGeom>
          <a:gradFill>
            <a:gsLst>
              <a:gs pos="0">
                <a:schemeClr val="accent1"/>
              </a:gs>
              <a:gs pos="100000">
                <a:schemeClr val="lt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0"/>
          <p:cNvSpPr/>
          <p:nvPr/>
        </p:nvSpPr>
        <p:spPr>
          <a:xfrm>
            <a:off x="5021388" y="3575250"/>
            <a:ext cx="107827" cy="108491"/>
          </a:xfrm>
          <a:custGeom>
            <a:avLst/>
            <a:gdLst/>
            <a:ahLst/>
            <a:cxnLst/>
            <a:rect l="l" t="t" r="r" b="b"/>
            <a:pathLst>
              <a:path w="3065" h="3083" fill="none" extrusionOk="0">
                <a:moveTo>
                  <a:pt x="3065" y="1551"/>
                </a:moveTo>
                <a:cubicBezTo>
                  <a:pt x="3065" y="2388"/>
                  <a:pt x="2388" y="3083"/>
                  <a:pt x="1533" y="3083"/>
                </a:cubicBezTo>
                <a:cubicBezTo>
                  <a:pt x="678" y="3083"/>
                  <a:pt x="1" y="2388"/>
                  <a:pt x="1" y="1551"/>
                </a:cubicBezTo>
                <a:cubicBezTo>
                  <a:pt x="1" y="696"/>
                  <a:pt x="678" y="1"/>
                  <a:pt x="1533" y="1"/>
                </a:cubicBezTo>
                <a:cubicBezTo>
                  <a:pt x="2388" y="1"/>
                  <a:pt x="3065" y="696"/>
                  <a:pt x="3065" y="1551"/>
                </a:cubicBezTo>
                <a:close/>
              </a:path>
            </a:pathLst>
          </a:custGeom>
          <a:noFill/>
          <a:ln w="9525" cap="flat" cmpd="sng">
            <a:solidFill>
              <a:schemeClr val="dk1"/>
            </a:solidFill>
            <a:prstDash val="solid"/>
            <a:miter lim="1781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0">
            <a:hlinkClick r:id="" action="ppaction://hlinkshowjump?jump=nextslide"/>
          </p:cNvPr>
          <p:cNvSpPr/>
          <p:nvPr/>
        </p:nvSpPr>
        <p:spPr>
          <a:xfrm rot="5400000">
            <a:off x="821542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0">
            <a:hlinkClick r:id="" action="ppaction://hlinkshowjump?jump=previousslide"/>
          </p:cNvPr>
          <p:cNvSpPr/>
          <p:nvPr/>
        </p:nvSpPr>
        <p:spPr>
          <a:xfrm rot="-5400000" flipH="1">
            <a:off x="731972" y="4759304"/>
            <a:ext cx="196602" cy="231951"/>
          </a:xfrm>
          <a:custGeom>
            <a:avLst/>
            <a:gdLst/>
            <a:ahLst/>
            <a:cxnLst/>
            <a:rect l="l" t="t" r="r" b="b"/>
            <a:pathLst>
              <a:path w="6040" h="7126" extrusionOk="0">
                <a:moveTo>
                  <a:pt x="5844" y="2726"/>
                </a:moveTo>
                <a:lnTo>
                  <a:pt x="3225" y="107"/>
                </a:lnTo>
                <a:cubicBezTo>
                  <a:pt x="3118" y="0"/>
                  <a:pt x="2922" y="0"/>
                  <a:pt x="2815" y="107"/>
                </a:cubicBezTo>
                <a:lnTo>
                  <a:pt x="197" y="2726"/>
                </a:lnTo>
                <a:cubicBezTo>
                  <a:pt x="1" y="2922"/>
                  <a:pt x="143" y="3260"/>
                  <a:pt x="410" y="3242"/>
                </a:cubicBezTo>
                <a:lnTo>
                  <a:pt x="749" y="3242"/>
                </a:lnTo>
                <a:cubicBezTo>
                  <a:pt x="909" y="3242"/>
                  <a:pt x="1052" y="3367"/>
                  <a:pt x="1052" y="3545"/>
                </a:cubicBezTo>
                <a:lnTo>
                  <a:pt x="1052" y="6823"/>
                </a:lnTo>
                <a:cubicBezTo>
                  <a:pt x="1052" y="6983"/>
                  <a:pt x="1177" y="7126"/>
                  <a:pt x="1337" y="7126"/>
                </a:cubicBezTo>
                <a:lnTo>
                  <a:pt x="4722" y="7126"/>
                </a:lnTo>
                <a:cubicBezTo>
                  <a:pt x="4864" y="7108"/>
                  <a:pt x="4989" y="6983"/>
                  <a:pt x="4989" y="6823"/>
                </a:cubicBezTo>
                <a:lnTo>
                  <a:pt x="4989" y="3545"/>
                </a:lnTo>
                <a:cubicBezTo>
                  <a:pt x="4989" y="3367"/>
                  <a:pt x="5131" y="3242"/>
                  <a:pt x="5292" y="3242"/>
                </a:cubicBezTo>
                <a:lnTo>
                  <a:pt x="5630" y="3242"/>
                </a:lnTo>
                <a:cubicBezTo>
                  <a:pt x="5897" y="3242"/>
                  <a:pt x="6040" y="2922"/>
                  <a:pt x="5844" y="27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0">
            <a:hlinkClick r:id="rId3" action="ppaction://hlinksldjump"/>
          </p:cNvPr>
          <p:cNvSpPr txBox="1"/>
          <p:nvPr/>
        </p:nvSpPr>
        <p:spPr>
          <a:xfrm>
            <a:off x="922450" y="275775"/>
            <a:ext cx="522000" cy="214800"/>
          </a:xfrm>
          <a:prstGeom prst="rect">
            <a:avLst/>
          </a:prstGeom>
          <a:noFill/>
          <a:ln>
            <a:noFill/>
          </a:ln>
        </p:spPr>
        <p:txBody>
          <a:bodyPr spcFirstLastPara="1" wrap="square" lIns="0" tIns="91425" rIns="0" bIns="91425" anchor="ctr" anchorCtr="0">
            <a:noAutofit/>
          </a:bodyPr>
          <a:lstStyle/>
          <a:p>
            <a:pPr marL="0" indent="0" algn="ctr">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MENU</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1271" name="Google Shape;1271;p50">
            <a:hlinkClick r:id="rId4" action="ppaction://hlinksldjump"/>
          </p:cNvPr>
          <p:cNvSpPr txBox="1"/>
          <p:nvPr/>
        </p:nvSpPr>
        <p:spPr>
          <a:xfrm>
            <a:off x="1517930" y="275775"/>
            <a:ext cx="522000" cy="214800"/>
          </a:xfrm>
          <a:prstGeom prst="rect">
            <a:avLst/>
          </a:prstGeom>
          <a:noFill/>
          <a:ln>
            <a:noFill/>
          </a:ln>
        </p:spPr>
        <p:txBody>
          <a:bodyPr spcFirstLastPara="1" wrap="square" lIns="0" tIns="91425" rIns="0" bIns="91425" anchor="ctr" anchorCtr="0">
            <a:noAutofit/>
          </a:bodyPr>
          <a:lstStyle/>
          <a:p>
            <a:pPr marL="0" indent="0" algn="ctr">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ANALYSIS</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sp>
        <p:nvSpPr>
          <p:cNvPr id="1272" name="Google Shape;1272;p50">
            <a:hlinkClick r:id="" action="ppaction://noaction"/>
          </p:cNvPr>
          <p:cNvSpPr txBox="1"/>
          <p:nvPr/>
        </p:nvSpPr>
        <p:spPr>
          <a:xfrm>
            <a:off x="2113410" y="275775"/>
            <a:ext cx="522000" cy="214800"/>
          </a:xfrm>
          <a:prstGeom prst="rect">
            <a:avLst/>
          </a:prstGeom>
          <a:noFill/>
          <a:ln>
            <a:noFill/>
          </a:ln>
        </p:spPr>
        <p:txBody>
          <a:bodyPr spcFirstLastPara="1" wrap="square" lIns="0" tIns="91425" rIns="0" bIns="91425" anchor="ctr" anchorCtr="0">
            <a:noAutofit/>
          </a:bodyPr>
          <a:lstStyle/>
          <a:p>
            <a:pPr marL="0" indent="0" algn="ctr">
              <a:buNone/>
            </a:pPr>
            <a:r>
              <a:rPr lang="en-GB" sz="1000">
                <a:solidFill>
                  <a:schemeClr val="dk1"/>
                </a:solidFill>
                <a:latin typeface="Bebas Neue" panose="020B0606020202050201"/>
                <a:ea typeface="Bebas Neue" panose="020B0606020202050201"/>
                <a:cs typeface="Bebas Neue" panose="020B0606020202050201"/>
                <a:sym typeface="Bebas Neue" panose="020B0606020202050201"/>
              </a:rPr>
              <a:t>CONTACT</a:t>
            </a:r>
            <a:endParaRPr sz="1000">
              <a:solidFill>
                <a:schemeClr val="dk1"/>
              </a:solidFill>
              <a:latin typeface="Bebas Neue" panose="020B0606020202050201"/>
              <a:ea typeface="Bebas Neue" panose="020B0606020202050201"/>
              <a:cs typeface="Bebas Neue" panose="020B0606020202050201"/>
              <a:sym typeface="Bebas Neue" panose="020B0606020202050201"/>
            </a:endParaRPr>
          </a:p>
        </p:txBody>
      </p:sp>
      <p:grpSp>
        <p:nvGrpSpPr>
          <p:cNvPr id="1273" name="Google Shape;1273;p50"/>
          <p:cNvGrpSpPr/>
          <p:nvPr/>
        </p:nvGrpSpPr>
        <p:grpSpPr>
          <a:xfrm>
            <a:off x="706038" y="312972"/>
            <a:ext cx="140222" cy="140409"/>
            <a:chOff x="2741000" y="199475"/>
            <a:chExt cx="191953" cy="192210"/>
          </a:xfrm>
        </p:grpSpPr>
        <p:sp>
          <p:nvSpPr>
            <p:cNvPr id="1274" name="Google Shape;1274;p50"/>
            <p:cNvSpPr/>
            <p:nvPr/>
          </p:nvSpPr>
          <p:spPr>
            <a:xfrm>
              <a:off x="2741000"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0"/>
            <p:cNvSpPr/>
            <p:nvPr/>
          </p:nvSpPr>
          <p:spPr>
            <a:xfrm>
              <a:off x="2741000"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0"/>
            <p:cNvSpPr/>
            <p:nvPr/>
          </p:nvSpPr>
          <p:spPr>
            <a:xfrm>
              <a:off x="2741000"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0"/>
            <p:cNvSpPr/>
            <p:nvPr/>
          </p:nvSpPr>
          <p:spPr>
            <a:xfrm>
              <a:off x="2815215"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0"/>
            <p:cNvSpPr/>
            <p:nvPr/>
          </p:nvSpPr>
          <p:spPr>
            <a:xfrm>
              <a:off x="2815215"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0"/>
            <p:cNvSpPr/>
            <p:nvPr/>
          </p:nvSpPr>
          <p:spPr>
            <a:xfrm>
              <a:off x="2815215"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0"/>
            <p:cNvSpPr/>
            <p:nvPr/>
          </p:nvSpPr>
          <p:spPr>
            <a:xfrm>
              <a:off x="2889453" y="19947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0"/>
            <p:cNvSpPr/>
            <p:nvPr/>
          </p:nvSpPr>
          <p:spPr>
            <a:xfrm>
              <a:off x="2889453" y="273830"/>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0"/>
            <p:cNvSpPr/>
            <p:nvPr/>
          </p:nvSpPr>
          <p:spPr>
            <a:xfrm>
              <a:off x="2889453" y="348185"/>
              <a:ext cx="43500" cy="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3" name="Google Shape;1283;p50">
            <a:hlinkClick r:id="rId5" action="ppaction://hlinksldjump"/>
          </p:cNvPr>
          <p:cNvSpPr/>
          <p:nvPr/>
        </p:nvSpPr>
        <p:spPr>
          <a:xfrm>
            <a:off x="669500" y="276525"/>
            <a:ext cx="213300" cy="21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 Box 6"/>
          <p:cNvSpPr txBox="1"/>
          <p:nvPr/>
        </p:nvSpPr>
        <p:spPr>
          <a:xfrm>
            <a:off x="2032000" y="849313"/>
            <a:ext cx="5080000" cy="553085"/>
          </a:xfrm>
          <a:prstGeom prst="rect">
            <a:avLst/>
          </a:prstGeom>
          <a:noFill/>
          <a:ln w="9525">
            <a:noFill/>
          </a:ln>
        </p:spPr>
        <p:txBody>
          <a:bodyPr>
            <a:spAutoFit/>
          </a:bodyPr>
          <a:lstStyle/>
          <a:p>
            <a:pPr marL="228600" indent="-228600"/>
            <a:r>
              <a:rPr lang="en-US" sz="1600" b="1" dirty="0">
                <a:solidFill>
                  <a:schemeClr val="tx1"/>
                </a:solidFill>
                <a:latin typeface="Times New Roman" panose="02020603050405020304" pitchFamily="18" charset="0"/>
                <a:cs typeface="Times New Roman" panose="02020603050405020304" pitchFamily="18" charset="0"/>
              </a:rPr>
              <a:t>2.3 </a:t>
            </a:r>
            <a:r>
              <a:rPr lang="en-US" sz="1200" b="1" dirty="0">
                <a:solidFill>
                  <a:schemeClr val="tx1"/>
                </a:solidFill>
                <a:latin typeface="Times New Roman" panose="02020603050405020304" pitchFamily="18" charset="0"/>
                <a:cs typeface="Times New Roman" panose="02020603050405020304" pitchFamily="18" charset="0"/>
              </a:rPr>
              <a:t>Business Processes / Flowchart of Requirements</a:t>
            </a:r>
            <a:endParaRPr lang="en-US" b="1" dirty="0">
              <a:solidFill>
                <a:schemeClr val="tx1"/>
              </a:solidFill>
              <a:latin typeface="CG Times (W1)" charset="0"/>
              <a:cs typeface="Times New Roman" panose="02020603050405020304" pitchFamily="18" charset="0"/>
            </a:endParaRPr>
          </a:p>
          <a:p>
            <a:pPr marL="228600" indent="-228600"/>
            <a:r>
              <a:rPr lang="en-US" b="1" dirty="0">
                <a:solidFill>
                  <a:schemeClr val="tx1"/>
                </a:solidFill>
                <a:latin typeface="CG Times (W1)" charset="0"/>
                <a:cs typeface="Times New Roman" panose="02020603050405020304" pitchFamily="18" charset="0"/>
              </a:rPr>
              <a:t> </a:t>
            </a:r>
            <a:endParaRPr lang="en-US" dirty="0">
              <a:solidFill>
                <a:schemeClr val="tx1"/>
              </a:solidFill>
            </a:endParaRPr>
          </a:p>
        </p:txBody>
      </p:sp>
      <p:pic>
        <p:nvPicPr>
          <p:cNvPr id="8" name="Picture 7"/>
          <p:cNvPicPr/>
          <p:nvPr/>
        </p:nvPicPr>
        <p:blipFill>
          <a:blip r:embed="rId6"/>
          <a:stretch>
            <a:fillRect/>
          </a:stretch>
        </p:blipFill>
        <p:spPr>
          <a:xfrm>
            <a:off x="1756410" y="1726248"/>
            <a:ext cx="6118860" cy="2369820"/>
          </a:xfrm>
          <a:prstGeom prst="rect">
            <a:avLst/>
          </a:prstGeom>
          <a:noFill/>
          <a:ln w="9525">
            <a:noFill/>
          </a:ln>
        </p:spPr>
      </p:pic>
      <p:sp>
        <p:nvSpPr>
          <p:cNvPr id="105" name="Text Box 104"/>
          <p:cNvSpPr txBox="1"/>
          <p:nvPr/>
        </p:nvSpPr>
        <p:spPr>
          <a:xfrm>
            <a:off x="2032000" y="3772218"/>
            <a:ext cx="5080000" cy="521970"/>
          </a:xfrm>
          <a:prstGeom prst="rect">
            <a:avLst/>
          </a:prstGeom>
          <a:noFill/>
          <a:ln w="9525">
            <a:noFill/>
          </a:ln>
        </p:spPr>
        <p:txBody>
          <a:bodyPr>
            <a:spAutoFit/>
          </a:bodyPr>
          <a:lstStyle/>
          <a:p>
            <a:pPr marL="0" indent="0"/>
            <a:endParaRPr lang="en-US">
              <a:latin typeface="CG Times (W1)" charset="0"/>
              <a:cs typeface="Times New Roman" panose="02020603050405020304" pitchFamily="18" charset="0"/>
            </a:endParaRPr>
          </a:p>
          <a:p>
            <a:pPr marL="0" indent="0"/>
            <a:r>
              <a:rPr lang="en-US">
                <a:latin typeface="CG Times (W1)" charset="0"/>
                <a:cs typeface="Times New Roman" panose="02020603050405020304" pitchFamily="18" charset="0"/>
              </a:rPr>
              <a:t> </a:t>
            </a:r>
            <a:endParaRPr lang="en-US"/>
          </a:p>
        </p:txBody>
      </p:sp>
    </p:spTree>
  </p:cSld>
  <p:clrMapOvr>
    <a:masterClrMapping/>
  </p:clrMapOvr>
</p:sld>
</file>

<file path=ppt/theme/theme1.xml><?xml version="1.0" encoding="utf-8"?>
<a:theme xmlns:a="http://schemas.openxmlformats.org/drawingml/2006/main" name="Data Analysis for Business by Slidesgo">
  <a:themeElements>
    <a:clrScheme name="Simple Light">
      <a:dk1>
        <a:srgbClr val="FFFFFF"/>
      </a:dk1>
      <a:lt1>
        <a:srgbClr val="0E166C"/>
      </a:lt1>
      <a:dk2>
        <a:srgbClr val="921D87"/>
      </a:dk2>
      <a:lt2>
        <a:srgbClr val="FFB632"/>
      </a:lt2>
      <a:accent1>
        <a:srgbClr val="FFE485"/>
      </a:accent1>
      <a:accent2>
        <a:srgbClr val="BE7AF3"/>
      </a:accent2>
      <a:accent3>
        <a:srgbClr val="51127C"/>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929</TotalTime>
  <Words>2511</Words>
  <Application>Microsoft Macintosh PowerPoint</Application>
  <PresentationFormat>On-screen Show (16:9)</PresentationFormat>
  <Paragraphs>395</Paragraphs>
  <Slides>51</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Bebas Neue</vt:lpstr>
      <vt:lpstr>Barlow Semi Condensed</vt:lpstr>
      <vt:lpstr>Roboto Condensed Light</vt:lpstr>
      <vt:lpstr>Symbol</vt:lpstr>
      <vt:lpstr>Arial</vt:lpstr>
      <vt:lpstr>Times New Roman</vt:lpstr>
      <vt:lpstr>CG Times (W1)</vt:lpstr>
      <vt:lpstr>Malgun Gothic</vt:lpstr>
      <vt:lpstr>Anaheim</vt:lpstr>
      <vt:lpstr>Calibri</vt:lpstr>
      <vt:lpstr>Arimo</vt:lpstr>
      <vt:lpstr>Barlow Semi Condensed Medium</vt:lpstr>
      <vt:lpstr>Data Analysis for Business by Slidesgo</vt:lpstr>
      <vt:lpstr>          ANALYSIS AND DESIGN</vt:lpstr>
      <vt:lpstr>CONTENTS OF THIS TEMPLATE</vt:lpstr>
      <vt:lpstr>table of contents</vt:lpstr>
      <vt:lpstr>          introduction</vt:lpstr>
      <vt:lpstr>PowerPoint Presentation</vt:lpstr>
      <vt:lpstr>         business requirements  </vt:lpstr>
      <vt:lpstr>PowerPoint Presentation</vt:lpstr>
      <vt:lpstr>PowerPoint Presentation</vt:lpstr>
      <vt:lpstr>PowerPoint Presentation</vt:lpstr>
      <vt:lpstr>PowerPoint Presentation</vt:lpstr>
      <vt:lpstr>PowerPoint Presentation</vt:lpstr>
      <vt:lpstr>         system requirements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system requirements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system requirements 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FOR BUSINESS</dc:title>
  <dc:creator>Son Tung</dc:creator>
  <cp:lastModifiedBy>Microsoft Office User</cp:lastModifiedBy>
  <cp:revision>23</cp:revision>
  <dcterms:created xsi:type="dcterms:W3CDTF">2022-11-28T18:33:00Z</dcterms:created>
  <dcterms:modified xsi:type="dcterms:W3CDTF">2023-05-14T06:14:10Z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